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330" r:id="rId5"/>
    <p:sldId id="333" r:id="rId6"/>
    <p:sldId id="331" r:id="rId7"/>
    <p:sldId id="332" r:id="rId8"/>
    <p:sldId id="335" r:id="rId9"/>
    <p:sldId id="334" r:id="rId10"/>
    <p:sldId id="336" r:id="rId11"/>
    <p:sldId id="337" r:id="rId12"/>
    <p:sldId id="257" r:id="rId13"/>
    <p:sldId id="310" r:id="rId14"/>
    <p:sldId id="306" r:id="rId15"/>
    <p:sldId id="311" r:id="rId16"/>
    <p:sldId id="312" r:id="rId17"/>
    <p:sldId id="313" r:id="rId18"/>
    <p:sldId id="314" r:id="rId19"/>
    <p:sldId id="315" r:id="rId20"/>
    <p:sldId id="316" r:id="rId21"/>
    <p:sldId id="323" r:id="rId22"/>
    <p:sldId id="319" r:id="rId23"/>
    <p:sldId id="320" r:id="rId24"/>
    <p:sldId id="324" r:id="rId25"/>
    <p:sldId id="326" r:id="rId26"/>
    <p:sldId id="327" r:id="rId27"/>
    <p:sldId id="32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6FC696-B384-42E5-A329-21FF4C0DBD47}">
          <p14:sldIdLst>
            <p14:sldId id="330"/>
            <p14:sldId id="333"/>
            <p14:sldId id="331"/>
            <p14:sldId id="332"/>
            <p14:sldId id="335"/>
            <p14:sldId id="334"/>
            <p14:sldId id="336"/>
            <p14:sldId id="337"/>
            <p14:sldId id="257"/>
            <p14:sldId id="310"/>
            <p14:sldId id="306"/>
            <p14:sldId id="311"/>
            <p14:sldId id="312"/>
            <p14:sldId id="313"/>
            <p14:sldId id="314"/>
            <p14:sldId id="315"/>
            <p14:sldId id="316"/>
            <p14:sldId id="323"/>
            <p14:sldId id="319"/>
            <p14:sldId id="320"/>
            <p14:sldId id="324"/>
          </p14:sldIdLst>
        </p14:section>
        <p14:section name="Other" id="{0917DB68-2762-4476-88E7-4B8C7C792EC0}">
          <p14:sldIdLst>
            <p14:sldId id="326"/>
            <p14:sldId id="327"/>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570F9B-6942-4736-816F-77B0C2068017}" v="94" dt="2025-08-22T13:19:24.715"/>
    <p1510:client id="{F0ED4EC7-145D-193D-7ED9-C2D33D68F41D}" v="70" dt="2025-08-22T18:00:21.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354" y="114"/>
      </p:cViewPr>
      <p:guideLst/>
    </p:cSldViewPr>
  </p:slideViewPr>
  <p:notesTextViewPr>
    <p:cViewPr>
      <p:scale>
        <a:sx n="3" d="2"/>
        <a:sy n="3" d="2"/>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2731B-77AA-40C6-8294-6FABA64FA0F7}" type="datetimeFigureOut">
              <a:rPr lang="en-GB" smtClean="0"/>
              <a:t>22/08/2025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C593A9-A800-4E49-86FF-11055CBB53C7}" type="slidenum">
              <a:rPr lang="en-GB" smtClean="0"/>
              <a:t>‹#›</a:t>
            </a:fld>
            <a:endParaRPr lang="en-GB" dirty="0"/>
          </a:p>
        </p:txBody>
      </p:sp>
    </p:spTree>
    <p:extLst>
      <p:ext uri="{BB962C8B-B14F-4D97-AF65-F5344CB8AC3E}">
        <p14:creationId xmlns:p14="http://schemas.microsoft.com/office/powerpoint/2010/main" val="3277089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&lt;</a:t>
            </a:r>
            <a:r>
              <a:rPr lang="en-GB" dirty="0" err="1"/>
              <a:t>svg</a:t>
            </a:r>
            <a:r>
              <a:rPr lang="en-GB" dirty="0"/>
              <a:t> </a:t>
            </a:r>
            <a:r>
              <a:rPr lang="en-GB" dirty="0" err="1"/>
              <a:t>viewBox</a:t>
            </a:r>
            <a:r>
              <a:rPr lang="en-GB" dirty="0"/>
              <a:t>="0 0 1000 700" </a:t>
            </a:r>
            <a:r>
              <a:rPr lang="en-GB" dirty="0" err="1"/>
              <a:t>xmlns</a:t>
            </a:r>
            <a:r>
              <a:rPr lang="en-GB" dirty="0"/>
              <a:t>="http://www.w3.org/2000/svg"&gt;</a:t>
            </a:r>
          </a:p>
          <a:p>
            <a:r>
              <a:rPr lang="en-GB" dirty="0"/>
              <a:t>  &lt;!-- Background --&gt;</a:t>
            </a:r>
          </a:p>
          <a:p>
            <a:r>
              <a:rPr lang="en-GB" dirty="0"/>
              <a:t>  &lt;</a:t>
            </a:r>
            <a:r>
              <a:rPr lang="en-GB" dirty="0" err="1"/>
              <a:t>rect</a:t>
            </a:r>
            <a:r>
              <a:rPr lang="en-GB" dirty="0"/>
              <a:t> width="1000" height="700" fill="#f8f9fa"/&gt;</a:t>
            </a:r>
          </a:p>
          <a:p>
            <a:r>
              <a:rPr lang="en-GB" dirty="0"/>
              <a:t>  &lt;!-- Title --&gt;</a:t>
            </a:r>
          </a:p>
          <a:p>
            <a:r>
              <a:rPr lang="en-GB" dirty="0"/>
              <a:t>&lt;text x="500" y="30" font-family="Arial, sans-serif" font-size="24" font-weight="bold" text-anchor="middle" fill="#2c3e50"&gt;SharePoint Lists → Power Automate → Dynamic Forms Workflow&lt;/text&gt;</a:t>
            </a:r>
          </a:p>
          <a:p>
            <a:r>
              <a:rPr lang="en-GB" dirty="0"/>
              <a:t>  &lt;!-- SharePoint Lists --&gt;</a:t>
            </a:r>
          </a:p>
          <a:p>
            <a:r>
              <a:rPr lang="en-GB" dirty="0"/>
              <a:t>  &lt;</a:t>
            </a:r>
            <a:r>
              <a:rPr lang="en-GB" dirty="0" err="1"/>
              <a:t>rect</a:t>
            </a:r>
            <a:r>
              <a:rPr lang="en-GB" dirty="0"/>
              <a:t> x="50" y="80" width="120" height="80" </a:t>
            </a:r>
            <a:r>
              <a:rPr lang="en-GB" dirty="0" err="1"/>
              <a:t>rx</a:t>
            </a:r>
            <a:r>
              <a:rPr lang="en-GB" dirty="0"/>
              <a:t>="8" fill="#0078d4" stroke="#005a9e" stroke-width="2"/&gt;</a:t>
            </a:r>
          </a:p>
          <a:p>
            <a:r>
              <a:rPr lang="en-GB" dirty="0"/>
              <a:t>  &lt;text x="110" y="105" font-family="Arial, sans-serif" font-size="12" font-weight="bold" text-anchor="middle" fill="white"&gt;SharePoint&lt;/text&gt;</a:t>
            </a:r>
          </a:p>
          <a:p>
            <a:r>
              <a:rPr lang="en-GB" dirty="0"/>
              <a:t>  &lt;text x="110" y="125" font-family="Arial, sans-serif" font-size="12" font-weight="bold" text-anchor="middle" fill="white"&gt;Lists&lt;/text&gt;</a:t>
            </a:r>
          </a:p>
          <a:p>
            <a:r>
              <a:rPr lang="en-GB" dirty="0"/>
              <a:t>  &lt;text x="110" y="145" font-family="Arial, sans-serif" font-size="10" text-anchor="middle" fill="#cce7ff"&gt;Data Source&lt;/text&gt;</a:t>
            </a:r>
          </a:p>
          <a:p>
            <a:r>
              <a:rPr lang="en-GB" dirty="0"/>
              <a:t>  &lt;!-- Arrow 1 --&gt;</a:t>
            </a:r>
          </a:p>
          <a:p>
            <a:r>
              <a:rPr lang="en-GB" dirty="0"/>
              <a:t>  &lt;path d="M 170 120 L 230 120" stroke="#34495e" stroke-width="3" fill="none" marker-end="</a:t>
            </a:r>
            <a:r>
              <a:rPr lang="en-GB" dirty="0" err="1"/>
              <a:t>url</a:t>
            </a:r>
            <a:r>
              <a:rPr lang="en-GB" dirty="0"/>
              <a:t>(#arrowhead)"/&gt;</a:t>
            </a:r>
          </a:p>
          <a:p>
            <a:r>
              <a:rPr lang="en-GB" dirty="0"/>
              <a:t>  &lt;!-- Power Automate 1 --&gt;</a:t>
            </a:r>
          </a:p>
          <a:p>
            <a:r>
              <a:rPr lang="en-GB" dirty="0"/>
              <a:t>  &lt;</a:t>
            </a:r>
            <a:r>
              <a:rPr lang="en-GB" dirty="0" err="1"/>
              <a:t>rect</a:t>
            </a:r>
            <a:r>
              <a:rPr lang="en-GB" dirty="0"/>
              <a:t> x="250" y="80" width="120" height="80" </a:t>
            </a:r>
            <a:r>
              <a:rPr lang="en-GB" dirty="0" err="1"/>
              <a:t>rx</a:t>
            </a:r>
            <a:r>
              <a:rPr lang="en-GB" dirty="0"/>
              <a:t>="8" fill="#0066cc" stroke="#004d99" stroke-width="2"/&gt;</a:t>
            </a:r>
          </a:p>
          <a:p>
            <a:r>
              <a:rPr lang="en-GB" dirty="0"/>
              <a:t>  &lt;text x="310" y="105" font-family="Arial, sans-serif" font-size="12" font-weight="bold" text-anchor="middle" fill="white"&gt;Power&lt;/text&gt;</a:t>
            </a:r>
          </a:p>
          <a:p>
            <a:r>
              <a:rPr lang="en-GB" dirty="0"/>
              <a:t>  &lt;text x="310" y="125" font-family="Arial, sans-serif" font-size="12" font-weight="bold" text-anchor="middle" fill="white"&gt;Automate&lt;/text&gt;</a:t>
            </a:r>
          </a:p>
          <a:p>
            <a:r>
              <a:rPr lang="en-GB" dirty="0"/>
              <a:t>  &lt;text x="310" y="145" font-family="Arial, sans-serif" font-size="10" text-anchor="middle" fill="#cce7ff"&gt;Trigger&lt;/text&gt;</a:t>
            </a:r>
          </a:p>
          <a:p>
            <a:r>
              <a:rPr lang="en-GB" dirty="0"/>
              <a:t>  &lt;!-- Arrow 2 --&gt;</a:t>
            </a:r>
          </a:p>
          <a:p>
            <a:r>
              <a:rPr lang="en-GB" dirty="0"/>
              <a:t>  &lt;path d="M 370 120 L 430 120" stroke="#34495e" stroke-width="3" fill="none" marker-end="</a:t>
            </a:r>
            <a:r>
              <a:rPr lang="en-GB" dirty="0" err="1"/>
              <a:t>url</a:t>
            </a:r>
            <a:r>
              <a:rPr lang="en-GB" dirty="0"/>
              <a:t>(#arrowhead)"/&gt;</a:t>
            </a:r>
          </a:p>
          <a:p>
            <a:r>
              <a:rPr lang="en-GB" dirty="0"/>
              <a:t>  &lt;!-- Form Creation --&gt;</a:t>
            </a:r>
          </a:p>
          <a:p>
            <a:r>
              <a:rPr lang="en-GB" dirty="0"/>
              <a:t>  &lt;</a:t>
            </a:r>
            <a:r>
              <a:rPr lang="en-GB" dirty="0" err="1"/>
              <a:t>rect</a:t>
            </a:r>
            <a:r>
              <a:rPr lang="en-GB" dirty="0"/>
              <a:t> x="450" y="80" width="120" height="80" </a:t>
            </a:r>
            <a:r>
              <a:rPr lang="en-GB" dirty="0" err="1"/>
              <a:t>rx</a:t>
            </a:r>
            <a:r>
              <a:rPr lang="en-GB" dirty="0"/>
              <a:t>="8" fill="#28a745" stroke="#1e7e34" stroke-width="2"/&gt;</a:t>
            </a:r>
          </a:p>
          <a:p>
            <a:r>
              <a:rPr lang="en-GB" dirty="0"/>
              <a:t>  &lt;text x="510" y="105" font-family="Arial, sans-serif" font-size="12" font-weight="bold" text-anchor="middle" fill="white"&gt;Dynamic&lt;/text&gt;</a:t>
            </a:r>
          </a:p>
          <a:p>
            <a:r>
              <a:rPr lang="en-GB" dirty="0"/>
              <a:t>  &lt;text x="510" y="125" font-family="Arial, sans-serif" font-size="12" font-weight="bold" text-anchor="middle" fill="white"&gt;Form&lt;/text&gt;</a:t>
            </a:r>
          </a:p>
          <a:p>
            <a:r>
              <a:rPr lang="en-GB" dirty="0"/>
              <a:t>  &lt;text x="510" y="145" font-family="Arial, sans-serif" font-size="10" text-anchor="middle" fill="#d4edda"&gt;Generated&lt;/text&gt;</a:t>
            </a:r>
          </a:p>
          <a:p>
            <a:r>
              <a:rPr lang="en-GB" dirty="0"/>
              <a:t>  &lt;!-- Arrow 3 --&gt;</a:t>
            </a:r>
          </a:p>
          <a:p>
            <a:r>
              <a:rPr lang="en-GB" dirty="0"/>
              <a:t>  &lt;path d="M 570 120 L 630 120" stroke="#34495e" stroke-width="3" fill="none" marker-end="</a:t>
            </a:r>
            <a:r>
              <a:rPr lang="en-GB" dirty="0" err="1"/>
              <a:t>url</a:t>
            </a:r>
            <a:r>
              <a:rPr lang="en-GB" dirty="0"/>
              <a:t>(#arrowhead)"/&gt;</a:t>
            </a:r>
          </a:p>
          <a:p>
            <a:r>
              <a:rPr lang="en-GB" dirty="0"/>
              <a:t>  &lt;!-- Send to User --&gt;</a:t>
            </a:r>
          </a:p>
          <a:p>
            <a:r>
              <a:rPr lang="en-GB" dirty="0"/>
              <a:t>  &lt;</a:t>
            </a:r>
            <a:r>
              <a:rPr lang="en-GB" dirty="0" err="1"/>
              <a:t>rect</a:t>
            </a:r>
            <a:r>
              <a:rPr lang="en-GB" dirty="0"/>
              <a:t> x="650" y="80" width="120" height="80" </a:t>
            </a:r>
            <a:r>
              <a:rPr lang="en-GB" dirty="0" err="1"/>
              <a:t>rx</a:t>
            </a:r>
            <a:r>
              <a:rPr lang="en-GB" dirty="0"/>
              <a:t>="8" fill="#fd7e14" stroke="#e55a00" stroke-width="2"/&gt;</a:t>
            </a:r>
          </a:p>
          <a:p>
            <a:r>
              <a:rPr lang="en-GB" dirty="0"/>
              <a:t>  &lt;text x="710" y="105" font-family="Arial, sans-serif" font-size="12" font-weight="bold" text-anchor="middle" fill="white"&gt;Send to&lt;/text&gt;</a:t>
            </a:r>
          </a:p>
          <a:p>
            <a:r>
              <a:rPr lang="en-GB" dirty="0"/>
              <a:t>  &lt;text x="710" y="125" font-family="Arial, sans-serif" font-size="12" font-weight="bold" text-anchor="middle" fill="white"&gt;User&lt;/text&gt;</a:t>
            </a:r>
          </a:p>
          <a:p>
            <a:r>
              <a:rPr lang="en-GB" dirty="0"/>
              <a:t>  &lt;text x="710" y="145" font-family="Arial, sans-serif" font-size="10" text-anchor="middle" fill="#fff3cd"&gt;Email/Teams&lt;/text&gt;</a:t>
            </a:r>
          </a:p>
          <a:p>
            <a:r>
              <a:rPr lang="en-GB" dirty="0"/>
              <a:t>  &lt;!-- Arrow down --&gt;</a:t>
            </a:r>
          </a:p>
          <a:p>
            <a:r>
              <a:rPr lang="en-GB" dirty="0"/>
              <a:t>  &lt;path d="M 710 160 L 710 220" stroke="#34495e" stroke-width="3" fill="none" marker-end="</a:t>
            </a:r>
            <a:r>
              <a:rPr lang="en-GB" dirty="0" err="1"/>
              <a:t>url</a:t>
            </a:r>
            <a:r>
              <a:rPr lang="en-GB" dirty="0"/>
              <a:t>(#arrowhead)"/&gt;</a:t>
            </a:r>
          </a:p>
          <a:p>
            <a:r>
              <a:rPr lang="en-GB" dirty="0"/>
              <a:t>  &lt;!-- User Interaction --&gt;</a:t>
            </a:r>
          </a:p>
          <a:p>
            <a:r>
              <a:rPr lang="en-GB" dirty="0"/>
              <a:t>  &lt;circle cx="710" cy="270" r="50" fill="#6f42c1" stroke="#5a2d8c" stroke-width="3"/&gt;</a:t>
            </a:r>
          </a:p>
          <a:p>
            <a:r>
              <a:rPr lang="en-GB" dirty="0"/>
              <a:t>  &lt;text x="710" y="265" font-family="Arial, sans-serif" font-size="12" font-weight="bold" text-anchor="middle" fill="white"&gt;User&lt;/text&gt;</a:t>
            </a:r>
          </a:p>
          <a:p>
            <a:r>
              <a:rPr lang="en-GB" dirty="0"/>
              <a:t>  &lt;text x="710" y="280" font-family="Arial, sans-serif" font-size="12" font-weight="bold" text-anchor="middle" fill="white"&gt;Completes&lt;/text&gt;</a:t>
            </a:r>
          </a:p>
          <a:p>
            <a:r>
              <a:rPr lang="en-GB" dirty="0"/>
              <a:t>  &lt;text x="710" y="295" font-family="Arial, sans-serif" font-size="10" text-anchor="middle" fill="#e2d3f7"&gt;Updates&lt;/text&gt;</a:t>
            </a:r>
          </a:p>
          <a:p>
            <a:r>
              <a:rPr lang="en-GB" dirty="0"/>
              <a:t>  &lt;!-- Arrow down and left --&gt;</a:t>
            </a:r>
          </a:p>
          <a:p>
            <a:r>
              <a:rPr lang="en-GB" dirty="0"/>
              <a:t>  &lt;path d="M 670 310 Q 640 340 580 340 L 520 340" stroke="#34495e" stroke-width="3" fill="none" marker-end="</a:t>
            </a:r>
            <a:r>
              <a:rPr lang="en-GB" dirty="0" err="1"/>
              <a:t>url</a:t>
            </a:r>
            <a:r>
              <a:rPr lang="en-GB" dirty="0"/>
              <a:t>(#arrowhead)"/&gt;</a:t>
            </a:r>
          </a:p>
          <a:p>
            <a:r>
              <a:rPr lang="en-GB" dirty="0"/>
              <a:t>  &lt;!-- MFA Check --&gt;</a:t>
            </a:r>
          </a:p>
          <a:p>
            <a:r>
              <a:rPr lang="en-GB" dirty="0"/>
              <a:t>  &lt;</a:t>
            </a:r>
            <a:r>
              <a:rPr lang="en-GB" dirty="0" err="1"/>
              <a:t>rect</a:t>
            </a:r>
            <a:r>
              <a:rPr lang="en-GB" dirty="0"/>
              <a:t> x="400" y="320" width="120" height="80" </a:t>
            </a:r>
            <a:r>
              <a:rPr lang="en-GB" dirty="0" err="1"/>
              <a:t>rx</a:t>
            </a:r>
            <a:r>
              <a:rPr lang="en-GB" dirty="0"/>
              <a:t>="8" fill="#dc3545" stroke="#c82333" stroke-width="2"/&gt;</a:t>
            </a:r>
          </a:p>
          <a:p>
            <a:r>
              <a:rPr lang="en-GB" dirty="0"/>
              <a:t>  &lt;text x="460" y="340" font-family="Arial, sans-serif" font-size="11" font-weight="bold" text-anchor="middle" fill="white"&gt;MFA&lt;/text&gt;</a:t>
            </a:r>
          </a:p>
          <a:p>
            <a:r>
              <a:rPr lang="en-GB" dirty="0"/>
              <a:t>  &lt;text x="460" y="355" font-family="Arial, sans-serif" font-size="11" font-weight="bold" text-anchor="middle" fill="white"&gt;Authentication&lt;/text&gt;</a:t>
            </a:r>
          </a:p>
          <a:p>
            <a:r>
              <a:rPr lang="en-GB" dirty="0"/>
              <a:t>  &lt;text x="460" y="375" font-family="Arial, sans-serif" font-size="10" text-anchor="middle" fill="#f8d7da"&gt;(Optional)&lt;/text&gt;</a:t>
            </a:r>
          </a:p>
          <a:p>
            <a:r>
              <a:rPr lang="en-GB" dirty="0"/>
              <a:t>  &lt;text x="460" y="390" font-family="Arial, sans-serif" font-size="9" text-anchor="middle" fill="#f8d7da"&gt;Security Check&lt;/text&gt;</a:t>
            </a:r>
          </a:p>
          <a:p>
            <a:r>
              <a:rPr lang="en-GB" dirty="0"/>
              <a:t>  &lt;!-- Arrow left --&gt;</a:t>
            </a:r>
          </a:p>
          <a:p>
            <a:r>
              <a:rPr lang="en-GB" dirty="0"/>
              <a:t>  &lt;path d="M 400 360 L 340 360" stroke="#34495e" stroke-width="3" fill="none" marker-end="</a:t>
            </a:r>
            <a:r>
              <a:rPr lang="en-GB" dirty="0" err="1"/>
              <a:t>url</a:t>
            </a:r>
            <a:r>
              <a:rPr lang="en-GB" dirty="0"/>
              <a:t>(#arrowhead)"/&gt;</a:t>
            </a:r>
          </a:p>
          <a:p>
            <a:r>
              <a:rPr lang="en-GB" dirty="0"/>
              <a:t>  &lt;!-- Power Automate 2 --&gt;</a:t>
            </a:r>
          </a:p>
          <a:p>
            <a:r>
              <a:rPr lang="en-GB" dirty="0"/>
              <a:t>  &lt;</a:t>
            </a:r>
            <a:r>
              <a:rPr lang="en-GB" dirty="0" err="1"/>
              <a:t>rect</a:t>
            </a:r>
            <a:r>
              <a:rPr lang="en-GB" dirty="0"/>
              <a:t> x="220" y="320" width="120" height="80" </a:t>
            </a:r>
            <a:r>
              <a:rPr lang="en-GB" dirty="0" err="1"/>
              <a:t>rx</a:t>
            </a:r>
            <a:r>
              <a:rPr lang="en-GB" dirty="0"/>
              <a:t>="8" fill="#0066cc" stroke="#004d99" stroke-width="2"/&gt;</a:t>
            </a:r>
          </a:p>
          <a:p>
            <a:r>
              <a:rPr lang="en-GB" dirty="0"/>
              <a:t>  &lt;text x="280" y="340" font-family="Arial, sans-serif" font-size="12" font-weight="bold" text-anchor="middle" fill="white"&gt;Power&lt;/text&gt;</a:t>
            </a:r>
          </a:p>
          <a:p>
            <a:r>
              <a:rPr lang="en-GB" dirty="0"/>
              <a:t>  &lt;text x="280" y="355" font-family="Arial, sans-serif" font-size="12" font-weight="bold" text-anchor="middle" fill="white"&gt;Automate&lt;/text&gt;</a:t>
            </a:r>
          </a:p>
          <a:p>
            <a:r>
              <a:rPr lang="en-GB" dirty="0"/>
              <a:t>  &lt;text x="280" y="375" font-family="Arial, sans-serif" font-size="10" text-anchor="middle" fill="#cce7ff"&gt;Process Response&lt;/text&gt;</a:t>
            </a:r>
          </a:p>
          <a:p>
            <a:r>
              <a:rPr lang="en-GB" dirty="0"/>
              <a:t>  &lt;!-- Arrow left --&gt;</a:t>
            </a:r>
          </a:p>
          <a:p>
            <a:r>
              <a:rPr lang="en-GB" dirty="0"/>
              <a:t>  &lt;path d="M 220 360 L 160 360" stroke="#34495e" stroke-width="3" fill="none" marker-end="</a:t>
            </a:r>
            <a:r>
              <a:rPr lang="en-GB" dirty="0" err="1"/>
              <a:t>url</a:t>
            </a:r>
            <a:r>
              <a:rPr lang="en-GB" dirty="0"/>
              <a:t>(#arrowhead)"/&gt;</a:t>
            </a:r>
          </a:p>
          <a:p>
            <a:r>
              <a:rPr lang="en-GB" dirty="0"/>
              <a:t>  &lt;!-- Update SharePoint --&gt;</a:t>
            </a:r>
          </a:p>
          <a:p>
            <a:r>
              <a:rPr lang="en-GB" dirty="0"/>
              <a:t>  &lt;</a:t>
            </a:r>
            <a:r>
              <a:rPr lang="en-GB" dirty="0" err="1"/>
              <a:t>rect</a:t>
            </a:r>
            <a:r>
              <a:rPr lang="en-GB" dirty="0"/>
              <a:t> x="40" y="320" width="120" height="80" </a:t>
            </a:r>
            <a:r>
              <a:rPr lang="en-GB" dirty="0" err="1"/>
              <a:t>rx</a:t>
            </a:r>
            <a:r>
              <a:rPr lang="en-GB" dirty="0"/>
              <a:t>="8" fill="#17a2b8" stroke="#138496" stroke-width="2"/&gt;</a:t>
            </a:r>
          </a:p>
          <a:p>
            <a:r>
              <a:rPr lang="en-GB" dirty="0"/>
              <a:t>  &lt;text x="100" y="340" font-family="Arial, sans-serif" font-size="12" font-weight="bold" text-anchor="middle" fill="white"&gt;Update&lt;/text&gt;</a:t>
            </a:r>
          </a:p>
          <a:p>
            <a:r>
              <a:rPr lang="en-GB" dirty="0"/>
              <a:t>  &lt;text x="100" y="355" font-family="Arial, sans-serif" font-size="12" font-weight="bold" text-anchor="middle" fill="white"&gt;SharePoint&lt;/text&gt;</a:t>
            </a:r>
          </a:p>
          <a:p>
            <a:r>
              <a:rPr lang="en-GB" dirty="0"/>
              <a:t>  &lt;text x="100" y="375" font-family="Arial, sans-serif" font-size="10" text-anchor="middle" fill="#d1ecf1"&gt;Real-time&lt;/text&gt;</a:t>
            </a:r>
          </a:p>
          <a:p>
            <a:r>
              <a:rPr lang="en-GB" dirty="0"/>
              <a:t>  &lt;text x="100" y="390" font-family="Arial, sans-serif" font-size="10" text-anchor="middle" fill="#d1ecf1"&gt;Sync&lt;/text&gt;</a:t>
            </a:r>
          </a:p>
          <a:p>
            <a:r>
              <a:rPr lang="en-GB" dirty="0"/>
              <a:t>  &lt;!-- Real-time indicator --&gt;</a:t>
            </a:r>
          </a:p>
          <a:p>
            <a:r>
              <a:rPr lang="en-GB" dirty="0"/>
              <a:t>  &lt;circle cx="100" cy="450" r="15" fill="#28a745"&gt;</a:t>
            </a:r>
          </a:p>
          <a:p>
            <a:r>
              <a:rPr lang="en-GB" dirty="0"/>
              <a:t>    &lt;animate </a:t>
            </a:r>
            <a:r>
              <a:rPr lang="en-GB" dirty="0" err="1"/>
              <a:t>attributeName</a:t>
            </a:r>
            <a:r>
              <a:rPr lang="en-GB" dirty="0"/>
              <a:t>="opacity" values="1;0.3;1" dur="2s" </a:t>
            </a:r>
            <a:r>
              <a:rPr lang="en-GB" dirty="0" err="1"/>
              <a:t>repeatCount</a:t>
            </a:r>
            <a:r>
              <a:rPr lang="en-GB" dirty="0"/>
              <a:t>="indefinite"/&gt;</a:t>
            </a:r>
          </a:p>
          <a:p>
            <a:r>
              <a:rPr lang="en-GB" dirty="0"/>
              <a:t>  &lt;/circle&gt;</a:t>
            </a:r>
          </a:p>
          <a:p>
            <a:r>
              <a:rPr lang="en-GB" dirty="0"/>
              <a:t>  &lt;text x="100" y="455" font-family="Arial, sans-serif" font-size="10" font-weight="bold" text-anchor="middle" fill="white"&gt;LIVE&lt;/text&gt;</a:t>
            </a:r>
          </a:p>
          <a:p>
            <a:r>
              <a:rPr lang="en-GB" dirty="0"/>
              <a:t>  &lt;!-- Arrow back up (feedback loop) --&gt;</a:t>
            </a:r>
          </a:p>
          <a:p>
            <a:r>
              <a:rPr lang="en-GB" dirty="0"/>
              <a:t>  &lt;path d="M 40 360 Q 10 360 10 200 Q 10 120 50 120" stroke="#28a745" stroke-width="2" fill="none" marker-end="</a:t>
            </a:r>
            <a:r>
              <a:rPr lang="en-GB" dirty="0" err="1"/>
              <a:t>url</a:t>
            </a:r>
            <a:r>
              <a:rPr lang="en-GB" dirty="0"/>
              <a:t>(#arrowheadGreen)" stroke-</a:t>
            </a:r>
            <a:r>
              <a:rPr lang="en-GB" dirty="0" err="1"/>
              <a:t>dasharray</a:t>
            </a:r>
            <a:r>
              <a:rPr lang="en-GB" dirty="0"/>
              <a:t>="5,5"/&gt;</a:t>
            </a:r>
          </a:p>
          <a:p>
            <a:r>
              <a:rPr lang="en-GB" dirty="0"/>
              <a:t>  &lt;!-- Real-time updates label --&gt;</a:t>
            </a:r>
          </a:p>
          <a:p>
            <a:r>
              <a:rPr lang="en-GB" dirty="0"/>
              <a:t>&lt;text x="20" y="240" font-family="Arial, sans-serif" font-size="11" font-weight="bold" fill="#28a745" transform="rotate(-90 20 240)"&gt;Real-time Updates&lt;/text&gt;</a:t>
            </a:r>
          </a:p>
          <a:p>
            <a:r>
              <a:rPr lang="en-GB" dirty="0"/>
              <a:t>  &lt;!-- Legend --&gt;</a:t>
            </a:r>
          </a:p>
          <a:p>
            <a:r>
              <a:rPr lang="en-GB" dirty="0"/>
              <a:t>  &lt;</a:t>
            </a:r>
            <a:r>
              <a:rPr lang="en-GB" dirty="0" err="1"/>
              <a:t>rect</a:t>
            </a:r>
            <a:r>
              <a:rPr lang="en-GB" dirty="0"/>
              <a:t> x="50" y="520" width="900" height="120" </a:t>
            </a:r>
            <a:r>
              <a:rPr lang="en-GB" dirty="0" err="1"/>
              <a:t>rx</a:t>
            </a:r>
            <a:r>
              <a:rPr lang="en-GB" dirty="0"/>
              <a:t>="8" fill="white" stroke="#dee2e6" stroke-width="1"/&gt;</a:t>
            </a:r>
          </a:p>
          <a:p>
            <a:r>
              <a:rPr lang="en-GB" dirty="0"/>
              <a:t>  &lt;text x="500" y="545" font-family="Arial, sans-serif" font-size="16" font-weight="bold" text-anchor="middle" fill="#495057"&gt;Process Flow Legend&lt;/text&gt;</a:t>
            </a:r>
          </a:p>
          <a:p>
            <a:r>
              <a:rPr lang="en-GB" dirty="0"/>
              <a:t>  &lt;!-- Legend items --&gt;</a:t>
            </a:r>
          </a:p>
          <a:p>
            <a:r>
              <a:rPr lang="en-GB" dirty="0"/>
              <a:t>  &lt;</a:t>
            </a:r>
            <a:r>
              <a:rPr lang="en-GB" dirty="0" err="1"/>
              <a:t>rect</a:t>
            </a:r>
            <a:r>
              <a:rPr lang="en-GB" dirty="0"/>
              <a:t> x="80" y="560" width="30" height="20" fill="#0078d4"/&gt;</a:t>
            </a:r>
          </a:p>
          <a:p>
            <a:r>
              <a:rPr lang="en-GB" dirty="0"/>
              <a:t>  &lt;text x="120" y="575" font-family="Arial, sans-serif" font-size="12" fill="#495057"&gt;Data Source&lt;/text&gt;</a:t>
            </a:r>
          </a:p>
          <a:p>
            <a:r>
              <a:rPr lang="en-GB" dirty="0"/>
              <a:t>  &lt;</a:t>
            </a:r>
            <a:r>
              <a:rPr lang="en-GB" dirty="0" err="1"/>
              <a:t>rect</a:t>
            </a:r>
            <a:r>
              <a:rPr lang="en-GB" dirty="0"/>
              <a:t> x="250" y="560" width="30" height="20" fill="#0066cc"/&gt;</a:t>
            </a:r>
          </a:p>
          <a:p>
            <a:r>
              <a:rPr lang="en-GB" dirty="0"/>
              <a:t>  &lt;text x="290" y="575" font-family="Arial, sans-serif" font-size="12" fill="#495057"&gt;Automation&lt;/text&gt;</a:t>
            </a:r>
          </a:p>
          <a:p>
            <a:r>
              <a:rPr lang="en-GB" dirty="0"/>
              <a:t>  &lt;</a:t>
            </a:r>
            <a:r>
              <a:rPr lang="en-GB" dirty="0" err="1"/>
              <a:t>rect</a:t>
            </a:r>
            <a:r>
              <a:rPr lang="en-GB" dirty="0"/>
              <a:t> x="420" y="560" width="30" height="20" fill="#28a745"/&gt;</a:t>
            </a:r>
          </a:p>
          <a:p>
            <a:r>
              <a:rPr lang="en-GB" dirty="0"/>
              <a:t>  &lt;text x="460" y="575" font-family="Arial, sans-serif" font-size="12" fill="#495057"&gt;Form Generation&lt;/text&gt;</a:t>
            </a:r>
          </a:p>
          <a:p>
            <a:r>
              <a:rPr lang="en-GB" dirty="0"/>
              <a:t>  &lt;</a:t>
            </a:r>
            <a:r>
              <a:rPr lang="en-GB" dirty="0" err="1"/>
              <a:t>rect</a:t>
            </a:r>
            <a:r>
              <a:rPr lang="en-GB" dirty="0"/>
              <a:t> x="590" y="560" width="30" height="20" fill="#fd7e14"/&gt;</a:t>
            </a:r>
          </a:p>
          <a:p>
            <a:r>
              <a:rPr lang="en-GB" dirty="0"/>
              <a:t>  &lt;text x="630" y="575" font-family="Arial, sans-serif" font-size="12" fill="#495057"&gt;Communication&lt;/text&gt;</a:t>
            </a:r>
          </a:p>
          <a:p>
            <a:r>
              <a:rPr lang="en-GB" dirty="0"/>
              <a:t>  &lt;circle cx="795" cy="570" r="10" fill="#6f42c1"/&gt;</a:t>
            </a:r>
          </a:p>
          <a:p>
            <a:r>
              <a:rPr lang="en-GB" dirty="0"/>
              <a:t>  &lt;text x="815" y="575" font-family="Arial, sans-serif" font-size="12" fill="#495057"&gt;User Action&lt;/text&gt;</a:t>
            </a:r>
          </a:p>
          <a:p>
            <a:r>
              <a:rPr lang="en-GB" dirty="0"/>
              <a:t>  &lt;</a:t>
            </a:r>
            <a:r>
              <a:rPr lang="en-GB" dirty="0" err="1"/>
              <a:t>rect</a:t>
            </a:r>
            <a:r>
              <a:rPr lang="en-GB" dirty="0"/>
              <a:t> x="80" y="590" width="30" height="20" fill="#dc3545"/&gt;</a:t>
            </a:r>
          </a:p>
          <a:p>
            <a:r>
              <a:rPr lang="en-GB" dirty="0"/>
              <a:t>  &lt;text x="120" y="605" font-family="Arial, sans-serif" font-size="12" fill="#495057"&gt;Security (MFA)&lt;/text&gt;</a:t>
            </a:r>
          </a:p>
          <a:p>
            <a:r>
              <a:rPr lang="en-GB" dirty="0"/>
              <a:t>  &lt;</a:t>
            </a:r>
            <a:r>
              <a:rPr lang="en-GB" dirty="0" err="1"/>
              <a:t>rect</a:t>
            </a:r>
            <a:r>
              <a:rPr lang="en-GB" dirty="0"/>
              <a:t> x="250" y="590" width="30" height="20" fill="#17a2b8"/&gt;</a:t>
            </a:r>
          </a:p>
          <a:p>
            <a:r>
              <a:rPr lang="en-GB" dirty="0"/>
              <a:t>  &lt;text x="290" y="605" font-family="Arial, sans-serif" font-size="12" fill="#495057"&gt;Data Update&lt;/text&gt;</a:t>
            </a:r>
          </a:p>
          <a:p>
            <a:r>
              <a:rPr lang="en-GB" dirty="0"/>
              <a:t>  &lt;line x1="420" y1="600" x2="450" y2="600" stroke="#28a745" stroke-width="2" stroke-</a:t>
            </a:r>
            <a:r>
              <a:rPr lang="en-GB" dirty="0" err="1"/>
              <a:t>dasharray</a:t>
            </a:r>
            <a:r>
              <a:rPr lang="en-GB" dirty="0"/>
              <a:t>="5,5"/&gt;</a:t>
            </a:r>
          </a:p>
          <a:p>
            <a:r>
              <a:rPr lang="en-GB" dirty="0"/>
              <a:t>  &lt;text x="460" y="605" font-family="Arial, sans-serif" font-size="12" fill="#495057"&gt;Real-time Sync&lt;/text&gt;</a:t>
            </a:r>
          </a:p>
          <a:p>
            <a:r>
              <a:rPr lang="en-GB" dirty="0"/>
              <a:t>  &lt;path d="M 590 595 L 610 595" stroke="#34495e" stroke-width="3" marker-end="</a:t>
            </a:r>
            <a:r>
              <a:rPr lang="en-GB" dirty="0" err="1"/>
              <a:t>url</a:t>
            </a:r>
            <a:r>
              <a:rPr lang="en-GB" dirty="0"/>
              <a:t>(#arrowhead)"/&gt;</a:t>
            </a:r>
          </a:p>
          <a:p>
            <a:r>
              <a:rPr lang="en-GB" dirty="0"/>
              <a:t>  &lt;text x="620" y="600" font-family="Arial, sans-serif" font-size="12" fill="#495057"&gt;Process Flow&lt;/text&gt;</a:t>
            </a:r>
          </a:p>
          <a:p>
            <a:r>
              <a:rPr lang="en-GB" dirty="0"/>
              <a:t>  &lt;!-- Key Features --&gt;</a:t>
            </a:r>
          </a:p>
          <a:p>
            <a:r>
              <a:rPr lang="en-GB" dirty="0"/>
              <a:t>&lt;text x="80" y="625" font-family="Arial, sans-serif" font-size="14" font-weight="bold" fill="#495057"&gt;Key Features:&lt;/text&gt;</a:t>
            </a:r>
          </a:p>
          <a:p>
            <a:r>
              <a:rPr lang="en-GB" dirty="0"/>
              <a:t>&lt;text x="190" y="625" font-family="Arial, sans-serif" font-size="12" fill="#495057"&gt;• Dynamic form creation based on SharePoint data&lt;/text&gt;</a:t>
            </a:r>
          </a:p>
          <a:p>
            <a:r>
              <a:rPr lang="en-GB" dirty="0"/>
              <a:t>&lt;text x="460" y="625" font-family="Arial, sans-serif" font-size="12" fill="#495057"&gt;• Optional secondary MFA authentication&lt;/text&gt;</a:t>
            </a:r>
          </a:p>
          <a:p>
            <a:r>
              <a:rPr lang="en-GB" dirty="0"/>
              <a:t>&lt;text x="720" y="625" font-family="Arial, sans-serif" font-size="12" fill="#495057"&gt;• Real-time bidirectional updates&lt;/text&gt;</a:t>
            </a:r>
          </a:p>
          <a:p>
            <a:r>
              <a:rPr lang="en-GB" dirty="0"/>
              <a:t>  &lt;!-- Arrow markers --&gt;</a:t>
            </a:r>
          </a:p>
          <a:p>
            <a:r>
              <a:rPr lang="en-GB" dirty="0"/>
              <a:t>  &lt;</a:t>
            </a:r>
            <a:r>
              <a:rPr lang="en-GB" dirty="0" err="1"/>
              <a:t>defs</a:t>
            </a:r>
            <a:r>
              <a:rPr lang="en-GB" dirty="0"/>
              <a:t>&gt;</a:t>
            </a:r>
          </a:p>
          <a:p>
            <a:r>
              <a:rPr lang="en-GB" dirty="0"/>
              <a:t>    &lt;marker id="arrowhead" </a:t>
            </a:r>
            <a:r>
              <a:rPr lang="en-GB" dirty="0" err="1"/>
              <a:t>markerWidth</a:t>
            </a:r>
            <a:r>
              <a:rPr lang="en-GB" dirty="0"/>
              <a:t>="10" </a:t>
            </a:r>
            <a:r>
              <a:rPr lang="en-GB" dirty="0" err="1"/>
              <a:t>markerHeight</a:t>
            </a:r>
            <a:r>
              <a:rPr lang="en-GB" dirty="0"/>
              <a:t>="7" </a:t>
            </a:r>
            <a:r>
              <a:rPr lang="en-GB" dirty="0" err="1"/>
              <a:t>refX</a:t>
            </a:r>
            <a:r>
              <a:rPr lang="en-GB" dirty="0"/>
              <a:t>="9" </a:t>
            </a:r>
            <a:r>
              <a:rPr lang="en-GB" dirty="0" err="1"/>
              <a:t>refY</a:t>
            </a:r>
            <a:r>
              <a:rPr lang="en-GB" dirty="0"/>
              <a:t>="3.5" orient="auto"&gt;</a:t>
            </a:r>
          </a:p>
          <a:p>
            <a:r>
              <a:rPr lang="en-GB" dirty="0"/>
              <a:t>      &lt;polygon points="0 0, 10 3.5, 0 7" fill="#34495e"/&gt;</a:t>
            </a:r>
          </a:p>
          <a:p>
            <a:r>
              <a:rPr lang="en-GB" dirty="0"/>
              <a:t>    &lt;/marker&gt;</a:t>
            </a:r>
          </a:p>
          <a:p>
            <a:r>
              <a:rPr lang="en-GB" dirty="0"/>
              <a:t>    &lt;marker id="</a:t>
            </a:r>
            <a:r>
              <a:rPr lang="en-GB" dirty="0" err="1"/>
              <a:t>arrowheadGreen</a:t>
            </a:r>
            <a:r>
              <a:rPr lang="en-GB" dirty="0"/>
              <a:t>" </a:t>
            </a:r>
            <a:r>
              <a:rPr lang="en-GB" dirty="0" err="1"/>
              <a:t>markerWidth</a:t>
            </a:r>
            <a:r>
              <a:rPr lang="en-GB" dirty="0"/>
              <a:t>="10" </a:t>
            </a:r>
            <a:r>
              <a:rPr lang="en-GB" dirty="0" err="1"/>
              <a:t>markerHeight</a:t>
            </a:r>
            <a:r>
              <a:rPr lang="en-GB" dirty="0"/>
              <a:t>="7" </a:t>
            </a:r>
            <a:r>
              <a:rPr lang="en-GB" dirty="0" err="1"/>
              <a:t>refX</a:t>
            </a:r>
            <a:r>
              <a:rPr lang="en-GB" dirty="0"/>
              <a:t>="9" </a:t>
            </a:r>
            <a:r>
              <a:rPr lang="en-GB" dirty="0" err="1"/>
              <a:t>refY</a:t>
            </a:r>
            <a:r>
              <a:rPr lang="en-GB" dirty="0"/>
              <a:t>="3.5" orient="auto"&gt;</a:t>
            </a:r>
          </a:p>
          <a:p>
            <a:r>
              <a:rPr lang="en-GB" dirty="0"/>
              <a:t>      &lt;polygon points="0 0, 10 3.5, 0 7" fill="#28a745"/&gt;</a:t>
            </a:r>
          </a:p>
          <a:p>
            <a:r>
              <a:rPr lang="en-GB" dirty="0"/>
              <a:t>    &lt;/marker&gt;</a:t>
            </a:r>
          </a:p>
          <a:p>
            <a:r>
              <a:rPr lang="en-GB" dirty="0"/>
              <a:t>  &lt;/</a:t>
            </a:r>
            <a:r>
              <a:rPr lang="en-GB" dirty="0" err="1"/>
              <a:t>defs</a:t>
            </a:r>
            <a:r>
              <a:rPr lang="en-GB" dirty="0"/>
              <a:t>&gt;</a:t>
            </a:r>
          </a:p>
          <a:p>
            <a:r>
              <a:rPr lang="en-GB" dirty="0"/>
              <a:t>&lt;/</a:t>
            </a:r>
            <a:r>
              <a:rPr lang="en-GB" dirty="0" err="1"/>
              <a:t>svg</a:t>
            </a:r>
            <a:r>
              <a:rPr lang="en-GB" dirty="0"/>
              <a:t>&gt;</a:t>
            </a:r>
          </a:p>
        </p:txBody>
      </p:sp>
      <p:sp>
        <p:nvSpPr>
          <p:cNvPr id="4" name="Slide Number Placeholder 3"/>
          <p:cNvSpPr>
            <a:spLocks noGrp="1"/>
          </p:cNvSpPr>
          <p:nvPr>
            <p:ph type="sldNum" sz="quarter" idx="5"/>
          </p:nvPr>
        </p:nvSpPr>
        <p:spPr/>
        <p:txBody>
          <a:bodyPr/>
          <a:lstStyle/>
          <a:p>
            <a:fld id="{86C593A9-A800-4E49-86FF-11055CBB53C7}" type="slidenum">
              <a:rPr lang="en-GB" smtClean="0"/>
              <a:t>13</a:t>
            </a:fld>
            <a:endParaRPr lang="en-GB" dirty="0"/>
          </a:p>
        </p:txBody>
      </p:sp>
    </p:spTree>
    <p:extLst>
      <p:ext uri="{BB962C8B-B14F-4D97-AF65-F5344CB8AC3E}">
        <p14:creationId xmlns:p14="http://schemas.microsoft.com/office/powerpoint/2010/main" val="1662438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19403" y="2468490"/>
            <a:ext cx="10558197" cy="1104527"/>
          </a:xfrm>
          <a:prstGeom prst="rect">
            <a:avLst/>
          </a:prstGeom>
        </p:spPr>
        <p:txBody>
          <a:bodyPr>
            <a:normAutofit/>
          </a:bodyPr>
          <a:lstStyle>
            <a:lvl1pPr>
              <a:defRPr sz="4800" b="1">
                <a:solidFill>
                  <a:srgbClr val="0072C6"/>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719403" y="3645024"/>
            <a:ext cx="10561173" cy="1656184"/>
          </a:xfrm>
          <a:prstGeom prst="rect">
            <a:avLst/>
          </a:prstGeom>
        </p:spPr>
        <p:txBody>
          <a:bodyPr/>
          <a:lstStyle>
            <a:lvl1pPr marL="0" indent="0" algn="l">
              <a:buNone/>
              <a:defRPr sz="3200" baseline="0">
                <a:solidFill>
                  <a:schemeClr val="tx1">
                    <a:tint val="75000"/>
                  </a:schemeClr>
                </a:solidFill>
                <a:latin typeface="Arial" pitchFamily="34" charset="0"/>
                <a:cs typeface="Arial" pitchFamily="34" charset="0"/>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6607"/>
            <a:ext cx="12192000" cy="1621952"/>
          </a:xfrm>
          <a:prstGeom prst="rect">
            <a:avLst/>
          </a:prstGeom>
        </p:spPr>
      </p:pic>
    </p:spTree>
    <p:extLst>
      <p:ext uri="{BB962C8B-B14F-4D97-AF65-F5344CB8AC3E}">
        <p14:creationId xmlns:p14="http://schemas.microsoft.com/office/powerpoint/2010/main" val="1392603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452669"/>
            <a:ext cx="11055019" cy="576064"/>
          </a:xfrm>
          <a:prstGeom prst="rect">
            <a:avLst/>
          </a:prstGeom>
        </p:spPr>
        <p:txBody>
          <a:bodyPr/>
          <a:lstStyle>
            <a:lvl1pPr>
              <a:defRPr sz="3200" b="1">
                <a:solidFill>
                  <a:srgbClr val="0072C6"/>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527381" y="1124744"/>
            <a:ext cx="11055019" cy="4224469"/>
          </a:xfrm>
          <a:prstGeom prst="rect">
            <a:avLst/>
          </a:prstGeom>
        </p:spPr>
        <p:txBody>
          <a:bodyPr/>
          <a:lstStyle>
            <a:lvl1pPr marL="609585" indent="-609585">
              <a:buFont typeface="Arial" pitchFamily="34" charset="0"/>
              <a:buChar char="•"/>
              <a:defRPr sz="2400">
                <a:latin typeface="Arial" pitchFamily="34" charset="0"/>
                <a:cs typeface="Arial" pitchFamily="34" charset="0"/>
              </a:defRPr>
            </a:lvl1pPr>
            <a:lvl2pPr>
              <a:defRPr sz="2400">
                <a:latin typeface="Arial" pitchFamily="34" charset="0"/>
                <a:cs typeface="Arial" pitchFamily="34" charset="0"/>
              </a:defRPr>
            </a:lvl2pPr>
            <a:lvl3pPr>
              <a:defRPr sz="2400">
                <a:latin typeface="Arial" pitchFamily="34" charset="0"/>
                <a:cs typeface="Arial" pitchFamily="34" charset="0"/>
              </a:defRPr>
            </a:lvl3pPr>
            <a:lvl4pPr>
              <a:defRPr sz="2400">
                <a:latin typeface="Arial" pitchFamily="34" charset="0"/>
                <a:cs typeface="Arial" pitchFamily="34" charset="0"/>
              </a:defRPr>
            </a:lvl4pPr>
            <a:lvl5pPr>
              <a:buNone/>
              <a:defRPr sz="2400">
                <a:latin typeface="Arial" pitchFamily="34" charset="0"/>
                <a:cs typeface="Arial" pitchFamily="34" charset="0"/>
              </a:defRPr>
            </a:lvl5pPr>
          </a:lstStyle>
          <a:p>
            <a:pPr lvl="0"/>
            <a:r>
              <a:rPr lang="en-US"/>
              <a:t>Click to edit Master text styles</a:t>
            </a:r>
          </a:p>
          <a:p>
            <a:pPr lvl="1"/>
            <a:r>
              <a:rPr lang="en-US"/>
              <a:t>Text</a:t>
            </a:r>
          </a:p>
          <a:p>
            <a:pPr lvl="2"/>
            <a:r>
              <a:rPr lang="en-US"/>
              <a:t>Text</a:t>
            </a:r>
          </a:p>
          <a:p>
            <a:pPr lvl="3"/>
            <a:r>
              <a:rPr lang="en-US"/>
              <a:t>Text</a:t>
            </a:r>
          </a:p>
          <a:p>
            <a:pPr lvl="4"/>
            <a:endParaRPr lang="en-US"/>
          </a:p>
        </p:txBody>
      </p:sp>
      <p:cxnSp>
        <p:nvCxnSpPr>
          <p:cNvPr id="4" name="Straight Connector 3"/>
          <p:cNvCxnSpPr/>
          <p:nvPr userDrawn="1"/>
        </p:nvCxnSpPr>
        <p:spPr>
          <a:xfrm flipH="1">
            <a:off x="431371" y="6309320"/>
            <a:ext cx="11329259" cy="0"/>
          </a:xfrm>
          <a:prstGeom prst="line">
            <a:avLst/>
          </a:prstGeom>
          <a:ln w="28575">
            <a:solidFill>
              <a:srgbClr val="005EB8"/>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userDrawn="1"/>
        </p:nvSpPr>
        <p:spPr>
          <a:xfrm>
            <a:off x="5973150" y="6420042"/>
            <a:ext cx="5927007" cy="338554"/>
          </a:xfrm>
          <a:prstGeom prst="rect">
            <a:avLst/>
          </a:prstGeom>
          <a:noFill/>
        </p:spPr>
        <p:txBody>
          <a:bodyPr wrap="none" rtlCol="0">
            <a:spAutoFit/>
          </a:bodyPr>
          <a:lstStyle/>
          <a:p>
            <a:r>
              <a:rPr lang="en-GB" sz="1600" b="1" dirty="0">
                <a:solidFill>
                  <a:srgbClr val="005EB8"/>
                </a:solidFill>
                <a:latin typeface="Arial" panose="020B0604020202020204" pitchFamily="34" charset="0"/>
                <a:cs typeface="Arial" panose="020B0604020202020204" pitchFamily="34" charset="0"/>
              </a:rPr>
              <a:t>NHS Business Services Authority</a:t>
            </a:r>
            <a:r>
              <a:rPr lang="en-GB" sz="1600" dirty="0">
                <a:solidFill>
                  <a:srgbClr val="005EB8"/>
                </a:solidFill>
                <a:latin typeface="Arial" panose="020B0604020202020204" pitchFamily="34" charset="0"/>
                <a:cs typeface="Arial" panose="020B0604020202020204" pitchFamily="34" charset="0"/>
              </a:rPr>
              <a:t>,</a:t>
            </a:r>
            <a:r>
              <a:rPr lang="en-GB" sz="1600" baseline="0" dirty="0">
                <a:solidFill>
                  <a:srgbClr val="005EB8"/>
                </a:solidFill>
                <a:latin typeface="Arial" panose="020B0604020202020204" pitchFamily="34" charset="0"/>
                <a:cs typeface="Arial" panose="020B0604020202020204" pitchFamily="34" charset="0"/>
              </a:rPr>
              <a:t> </a:t>
            </a:r>
            <a:r>
              <a:rPr lang="en-GB" sz="1600" baseline="0" dirty="0">
                <a:solidFill>
                  <a:schemeClr val="tx1">
                    <a:lumMod val="65000"/>
                    <a:lumOff val="35000"/>
                  </a:schemeClr>
                </a:solidFill>
                <a:latin typeface="Arial" panose="020B0604020202020204" pitchFamily="34" charset="0"/>
                <a:cs typeface="Arial" panose="020B0604020202020204" pitchFamily="34" charset="0"/>
              </a:rPr>
              <a:t>a </a:t>
            </a:r>
            <a:r>
              <a:rPr lang="en-GB" sz="1600" dirty="0">
                <a:solidFill>
                  <a:schemeClr val="tx1">
                    <a:lumMod val="65000"/>
                    <a:lumOff val="35000"/>
                  </a:schemeClr>
                </a:solidFill>
                <a:latin typeface="Arial" panose="020B0604020202020204" pitchFamily="34" charset="0"/>
                <a:cs typeface="Arial" panose="020B0604020202020204" pitchFamily="34" charset="0"/>
              </a:rPr>
              <a:t>catalyst for better health</a:t>
            </a:r>
          </a:p>
        </p:txBody>
      </p:sp>
    </p:spTree>
    <p:extLst>
      <p:ext uri="{BB962C8B-B14F-4D97-AF65-F5344CB8AC3E}">
        <p14:creationId xmlns:p14="http://schemas.microsoft.com/office/powerpoint/2010/main" val="3011967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596469"/>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0" fontAlgn="base" hangingPunct="0">
        <a:spcBef>
          <a:spcPct val="0"/>
        </a:spcBef>
        <a:spcAft>
          <a:spcPct val="0"/>
        </a:spcAft>
        <a:defRPr sz="5867" kern="1200">
          <a:solidFill>
            <a:schemeClr val="tx1"/>
          </a:solidFill>
          <a:latin typeface="+mj-lt"/>
          <a:ea typeface="+mj-ea"/>
          <a:cs typeface="+mj-cs"/>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p:titleStyle>
    <p:bodyStyle>
      <a:lvl1pPr marL="457189" indent="-457189" algn="l" rtl="0" eaLnBrk="0" fontAlgn="base" hangingPunct="0">
        <a:spcBef>
          <a:spcPct val="20000"/>
        </a:spcBef>
        <a:spcAft>
          <a:spcPct val="0"/>
        </a:spcAft>
        <a:buFont typeface="Arial" charset="0"/>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uluk.github.io/public-and-charity-citizen-developer-toolkit/"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F550C-BF4C-E2CC-2438-F05096604F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3CC85-9AA4-2049-26C6-8E8DDBBBFF9A}"/>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‘Citizen Developers’ toolkit</a:t>
            </a:r>
          </a:p>
        </p:txBody>
      </p:sp>
      <p:sp>
        <p:nvSpPr>
          <p:cNvPr id="3" name="Title 1">
            <a:extLst>
              <a:ext uri="{FF2B5EF4-FFF2-40B4-BE49-F238E27FC236}">
                <a16:creationId xmlns:a16="http://schemas.microsoft.com/office/drawing/2014/main" id="{A7BBDD97-9D97-B4A7-6B1F-27B0B12A20C2}"/>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14D83FD8-EC3E-D6F5-E8ED-7026F159FE05}"/>
              </a:ext>
            </a:extLst>
          </p:cNvPr>
          <p:cNvSpPr txBox="1"/>
          <p:nvPr/>
        </p:nvSpPr>
        <p:spPr>
          <a:xfrm>
            <a:off x="146114" y="992976"/>
            <a:ext cx="10892673" cy="1200329"/>
          </a:xfrm>
          <a:prstGeom prst="rect">
            <a:avLst/>
          </a:prstGeom>
          <a:noFill/>
        </p:spPr>
        <p:txBody>
          <a:bodyPr wrap="square">
            <a:spAutoFit/>
          </a:bodyPr>
          <a:lstStyle/>
          <a:p>
            <a:r>
              <a:rPr lang="en-GB" b="1" dirty="0"/>
              <a:t>Public &amp; Charity Sector Citizen Developer Toolkit</a:t>
            </a:r>
          </a:p>
          <a:p>
            <a:r>
              <a:rPr lang="en-GB" dirty="0"/>
              <a:t>The </a:t>
            </a:r>
            <a:r>
              <a:rPr lang="en-GB" b="1" dirty="0"/>
              <a:t>Citizen Developer Toolkit</a:t>
            </a:r>
            <a:r>
              <a:rPr lang="en-GB" dirty="0"/>
              <a:t> is designed to help staff across government, the NHS, and charities unlock the potential of tools they already have through Microsoft 365. It provides a structured set of building blocks, starting with simple entry points and scaling towards advanced digital innovation.</a:t>
            </a:r>
          </a:p>
        </p:txBody>
      </p:sp>
      <p:pic>
        <p:nvPicPr>
          <p:cNvPr id="1026" name="Picture 2">
            <a:extLst>
              <a:ext uri="{FF2B5EF4-FFF2-40B4-BE49-F238E27FC236}">
                <a16:creationId xmlns:a16="http://schemas.microsoft.com/office/drawing/2014/main" id="{16918B34-D16A-194A-44F0-A46A3BBAFE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166"/>
          <a:stretch>
            <a:fillRect/>
          </a:stretch>
        </p:blipFill>
        <p:spPr bwMode="auto">
          <a:xfrm>
            <a:off x="532615" y="2193305"/>
            <a:ext cx="4572000" cy="3074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3FADD6E-0029-62BA-CA0F-A8C047AD8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9" t="44811" r="-619" b="-137"/>
          <a:stretch>
            <a:fillRect/>
          </a:stretch>
        </p:blipFill>
        <p:spPr bwMode="auto">
          <a:xfrm>
            <a:off x="6096000" y="2305960"/>
            <a:ext cx="4572000" cy="37942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8F633F96-8026-9FE1-11FE-EB7B296AE987}"/>
              </a:ext>
            </a:extLst>
          </p:cNvPr>
          <p:cNvSpPr/>
          <p:nvPr/>
        </p:nvSpPr>
        <p:spPr>
          <a:xfrm>
            <a:off x="9025203" y="216265"/>
            <a:ext cx="2704880" cy="554666"/>
          </a:xfrm>
          <a:prstGeom prst="round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ea typeface="Calibri"/>
                <a:cs typeface="Calibri"/>
                <a:hlinkClick r:id="rId3"/>
              </a:rPr>
              <a:t>Github citizen developers Toolkit</a:t>
            </a:r>
            <a:endParaRPr lang="en-GB" dirty="0">
              <a:ea typeface="Calibri"/>
              <a:cs typeface="Calibri"/>
            </a:endParaRPr>
          </a:p>
        </p:txBody>
      </p:sp>
    </p:spTree>
    <p:extLst>
      <p:ext uri="{BB962C8B-B14F-4D97-AF65-F5344CB8AC3E}">
        <p14:creationId xmlns:p14="http://schemas.microsoft.com/office/powerpoint/2010/main" val="6372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D767118-84D3-7879-7165-FF123B61E1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2E7807-5E88-DFF1-36EC-369D1BD26D5A}"/>
              </a:ext>
            </a:extLst>
          </p:cNvPr>
          <p:cNvSpPr txBox="1">
            <a:spLocks/>
          </p:cNvSpPr>
          <p:nvPr/>
        </p:nvSpPr>
        <p:spPr>
          <a:xfrm>
            <a:off x="0" y="-101600"/>
            <a:ext cx="8074815" cy="901700"/>
          </a:xfrm>
          <a:prstGeom prst="rect">
            <a:avLst/>
          </a:prstGeom>
        </p:spPr>
        <p:txBody>
          <a:bodyPr anchor="b">
            <a:normAutofit/>
          </a:bodyPr>
          <a:lstStyle>
            <a:defPPr>
              <a:defRPr lang="en-US"/>
            </a:defPPr>
            <a:lvl1pPr eaLnBrk="0" fontAlgn="base" hangingPunct="0">
              <a:spcBef>
                <a:spcPct val="0"/>
              </a:spcBef>
              <a:spcAft>
                <a:spcPct val="0"/>
              </a:spcAft>
              <a:defRPr sz="5200" b="1">
                <a:solidFill>
                  <a:srgbClr val="0072C6"/>
                </a:solidFill>
                <a:latin typeface="Arial" pitchFamily="34" charset="0"/>
                <a:ea typeface="+mj-ea"/>
                <a:cs typeface="Arial" pitchFamily="34" charset="0"/>
              </a:defRPr>
            </a:lvl1pPr>
            <a:lvl2pPr eaLnBrk="0" fontAlgn="base" hangingPunct="0">
              <a:spcBef>
                <a:spcPct val="0"/>
              </a:spcBef>
              <a:spcAft>
                <a:spcPct val="0"/>
              </a:spcAft>
              <a:defRPr sz="5867">
                <a:latin typeface="Calibri" pitchFamily="34" charset="0"/>
              </a:defRPr>
            </a:lvl2pPr>
            <a:lvl3pPr eaLnBrk="0" fontAlgn="base" hangingPunct="0">
              <a:spcBef>
                <a:spcPct val="0"/>
              </a:spcBef>
              <a:spcAft>
                <a:spcPct val="0"/>
              </a:spcAft>
              <a:defRPr sz="5867">
                <a:latin typeface="Calibri" pitchFamily="34" charset="0"/>
              </a:defRPr>
            </a:lvl3pPr>
            <a:lvl4pPr eaLnBrk="0" fontAlgn="base" hangingPunct="0">
              <a:spcBef>
                <a:spcPct val="0"/>
              </a:spcBef>
              <a:spcAft>
                <a:spcPct val="0"/>
              </a:spcAft>
              <a:defRPr sz="5867">
                <a:latin typeface="Calibri" pitchFamily="34" charset="0"/>
              </a:defRPr>
            </a:lvl4pPr>
            <a:lvl5pPr eaLnBrk="0" fontAlgn="base" hangingPunct="0">
              <a:spcBef>
                <a:spcPct val="0"/>
              </a:spcBef>
              <a:spcAft>
                <a:spcPct val="0"/>
              </a:spcAft>
              <a:defRPr sz="5867">
                <a:latin typeface="Calibri" pitchFamily="34" charset="0"/>
              </a:defRPr>
            </a:lvl5pPr>
            <a:lvl6pPr marL="609585" fontAlgn="base">
              <a:spcBef>
                <a:spcPct val="0"/>
              </a:spcBef>
              <a:spcAft>
                <a:spcPct val="0"/>
              </a:spcAft>
              <a:defRPr sz="5867">
                <a:latin typeface="Calibri" pitchFamily="34" charset="0"/>
              </a:defRPr>
            </a:lvl6pPr>
            <a:lvl7pPr marL="1219170" fontAlgn="base">
              <a:spcBef>
                <a:spcPct val="0"/>
              </a:spcBef>
              <a:spcAft>
                <a:spcPct val="0"/>
              </a:spcAft>
              <a:defRPr sz="5867">
                <a:latin typeface="Calibri" pitchFamily="34" charset="0"/>
              </a:defRPr>
            </a:lvl7pPr>
            <a:lvl8pPr marL="1828754" fontAlgn="base">
              <a:spcBef>
                <a:spcPct val="0"/>
              </a:spcBef>
              <a:spcAft>
                <a:spcPct val="0"/>
              </a:spcAft>
              <a:defRPr sz="5867">
                <a:latin typeface="Calibri" pitchFamily="34" charset="0"/>
              </a:defRPr>
            </a:lvl8pPr>
            <a:lvl9pPr marL="2438339" fontAlgn="base">
              <a:spcBef>
                <a:spcPct val="0"/>
              </a:spcBef>
              <a:spcAft>
                <a:spcPct val="0"/>
              </a:spcAft>
              <a:defRPr sz="5867">
                <a:latin typeface="Calibri" pitchFamily="34" charset="0"/>
              </a:defRPr>
            </a:lvl9pPr>
          </a:lstStyle>
          <a:p>
            <a:r>
              <a:rPr lang="en-US" dirty="0"/>
              <a:t>Power Automate</a:t>
            </a:r>
          </a:p>
        </p:txBody>
      </p:sp>
      <p:sp>
        <p:nvSpPr>
          <p:cNvPr id="3" name="Subtitle 2">
            <a:extLst>
              <a:ext uri="{FF2B5EF4-FFF2-40B4-BE49-F238E27FC236}">
                <a16:creationId xmlns:a16="http://schemas.microsoft.com/office/drawing/2014/main" id="{874BA605-F9D5-D5AA-A1E9-3EBBD2AE0F6F}"/>
              </a:ext>
            </a:extLst>
          </p:cNvPr>
          <p:cNvSpPr txBox="1">
            <a:spLocks/>
          </p:cNvSpPr>
          <p:nvPr/>
        </p:nvSpPr>
        <p:spPr>
          <a:xfrm>
            <a:off x="104140" y="1918874"/>
            <a:ext cx="8074815" cy="2800395"/>
          </a:xfrm>
          <a:prstGeom prst="rect">
            <a:avLst/>
          </a:prstGeom>
        </p:spPr>
        <p:txBody>
          <a:bodyPr vert="horz" lIns="91440" tIns="45720" rIns="91440" bIns="45720" rtlCol="0" anchor="t">
            <a:normAutofit lnSpcReduction="10000"/>
          </a:bodyPr>
          <a:lstStyle>
            <a:lvl1pPr marL="609585" indent="-609585"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990575" indent="-38099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523962"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2133547"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4pPr>
            <a:lvl5pPr marL="2743131" indent="-304792" algn="l" rtl="0" eaLnBrk="0" fontAlgn="base" hangingPunct="0">
              <a:spcBef>
                <a:spcPct val="20000"/>
              </a:spcBef>
              <a:spcAft>
                <a:spcPct val="0"/>
              </a:spcAft>
              <a:buFont typeface="Arial" charset="0"/>
              <a:buNone/>
              <a:defRPr sz="2400"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571500" indent="-228600"/>
            <a:r>
              <a:rPr lang="en-US" dirty="0"/>
              <a:t>Extract data needed and create a JSON array</a:t>
            </a:r>
          </a:p>
          <a:p>
            <a:pPr marL="571500" indent="-228600"/>
            <a:r>
              <a:rPr lang="en-US" dirty="0"/>
              <a:t>Use JSON data to load into HTML form for detailed response </a:t>
            </a:r>
          </a:p>
          <a:p>
            <a:pPr marL="571500" indent="-228600"/>
            <a:r>
              <a:rPr lang="en-US" dirty="0"/>
              <a:t>Collect information from Users</a:t>
            </a:r>
          </a:p>
          <a:p>
            <a:pPr marL="571500" indent="-228600"/>
            <a:r>
              <a:rPr lang="en-US" dirty="0"/>
              <a:t>Lots of Use cases</a:t>
            </a:r>
          </a:p>
          <a:p>
            <a:pPr marL="571500" indent="-228600"/>
            <a:r>
              <a:rPr lang="en-US" dirty="0"/>
              <a:t>Flexible</a:t>
            </a:r>
          </a:p>
          <a:p>
            <a:pPr marL="571500" indent="-228600"/>
            <a:r>
              <a:rPr lang="en-US" dirty="0"/>
              <a:t>Send in bulk</a:t>
            </a:r>
          </a:p>
        </p:txBody>
      </p:sp>
      <p:pic>
        <p:nvPicPr>
          <p:cNvPr id="10" name="Picture 9" descr="A diagram of workflow&#10;&#10;AI-generated content may be incorrect.">
            <a:extLst>
              <a:ext uri="{FF2B5EF4-FFF2-40B4-BE49-F238E27FC236}">
                <a16:creationId xmlns:a16="http://schemas.microsoft.com/office/drawing/2014/main" id="{FD7A1185-A4C6-BBAB-E278-842F188B92A0}"/>
              </a:ext>
            </a:extLst>
          </p:cNvPr>
          <p:cNvPicPr>
            <a:picLocks noChangeAspect="1"/>
          </p:cNvPicPr>
          <p:nvPr/>
        </p:nvPicPr>
        <p:blipFill>
          <a:blip r:embed="rId2"/>
          <a:stretch>
            <a:fillRect/>
          </a:stretch>
        </p:blipFill>
        <p:spPr>
          <a:xfrm>
            <a:off x="7705240" y="901700"/>
            <a:ext cx="4394200" cy="4394200"/>
          </a:xfrm>
          <a:prstGeom prst="roundRect">
            <a:avLst>
              <a:gd name="adj" fmla="val 4984"/>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95796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D9F6F05-CABA-F8CE-C0CD-7E3D6745647F}"/>
              </a:ext>
            </a:extLst>
          </p:cNvPr>
          <p:cNvSpPr txBox="1">
            <a:spLocks/>
          </p:cNvSpPr>
          <p:nvPr/>
        </p:nvSpPr>
        <p:spPr>
          <a:xfrm>
            <a:off x="1522030" y="1209220"/>
            <a:ext cx="9147940" cy="233723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600">
                <a:solidFill>
                  <a:srgbClr val="FFFFFF"/>
                </a:solidFill>
              </a:rPr>
              <a:t>Power Automate Video</a:t>
            </a:r>
            <a:endParaRPr lang="en-GB" sz="5600" dirty="0">
              <a:solidFill>
                <a:srgbClr val="FFFFFF"/>
              </a:solidFill>
            </a:endParaRPr>
          </a:p>
        </p:txBody>
      </p:sp>
      <p:sp>
        <p:nvSpPr>
          <p:cNvPr id="11" name="Subtitle 2">
            <a:extLst>
              <a:ext uri="{FF2B5EF4-FFF2-40B4-BE49-F238E27FC236}">
                <a16:creationId xmlns:a16="http://schemas.microsoft.com/office/drawing/2014/main" id="{2FE3D97C-3EDD-2CAD-AD9B-8AEFA16D134E}"/>
              </a:ext>
            </a:extLst>
          </p:cNvPr>
          <p:cNvSpPr txBox="1">
            <a:spLocks/>
          </p:cNvSpPr>
          <p:nvPr/>
        </p:nvSpPr>
        <p:spPr>
          <a:xfrm>
            <a:off x="1467717" y="3481156"/>
            <a:ext cx="9727861" cy="1324303"/>
          </a:xfrm>
          <a:prstGeom prst="rect">
            <a:avLst/>
          </a:prstGeom>
        </p:spPr>
        <p:txBody>
          <a:bodyPr anchor="t">
            <a:normAutofit/>
          </a:bodyPr>
          <a:lstStyle>
            <a:lvl1pPr marL="609585" indent="-609585"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990575" indent="-38099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523962"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2133547"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4pPr>
            <a:lvl5pPr marL="2743131" indent="-304792" algn="l" rtl="0" eaLnBrk="0" fontAlgn="base" hangingPunct="0">
              <a:spcBef>
                <a:spcPct val="20000"/>
              </a:spcBef>
              <a:spcAft>
                <a:spcPct val="0"/>
              </a:spcAft>
              <a:buFont typeface="Arial" charset="0"/>
              <a:buNone/>
              <a:defRPr sz="2400"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GB" sz="2000">
                <a:solidFill>
                  <a:srgbClr val="FFFFFF"/>
                </a:solidFill>
              </a:rPr>
              <a:t>Webhooks + HTML Form + Json + Datastore (SharePoint lists, Excel, Power BI, etc)</a:t>
            </a:r>
            <a:endParaRPr lang="en-GB" sz="2000" dirty="0">
              <a:solidFill>
                <a:srgbClr val="FFFFFF"/>
              </a:solidFill>
            </a:endParaRPr>
          </a:p>
        </p:txBody>
      </p:sp>
      <p:pic>
        <p:nvPicPr>
          <p:cNvPr id="12" name="Graphic 11" descr="Gears">
            <a:extLst>
              <a:ext uri="{FF2B5EF4-FFF2-40B4-BE49-F238E27FC236}">
                <a16:creationId xmlns:a16="http://schemas.microsoft.com/office/drawing/2014/main" id="{F0CE92FF-7223-13B9-65A3-4B9E098BFC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750" y="-192909"/>
            <a:ext cx="2809253" cy="2809253"/>
          </a:xfrm>
          <a:custGeom>
            <a:avLst/>
            <a:gdLst/>
            <a:ahLst/>
            <a:cxnLst/>
            <a:rect l="l" t="t" r="r" b="b"/>
            <a:pathLst>
              <a:path w="4141760" h="4377846">
                <a:moveTo>
                  <a:pt x="0" y="0"/>
                </a:moveTo>
                <a:lnTo>
                  <a:pt x="4141760" y="0"/>
                </a:lnTo>
                <a:lnTo>
                  <a:pt x="4141760" y="4377846"/>
                </a:lnTo>
                <a:lnTo>
                  <a:pt x="0" y="4377846"/>
                </a:lnTo>
                <a:close/>
              </a:path>
            </a:pathLst>
          </a:custGeom>
        </p:spPr>
      </p:pic>
      <p:pic>
        <p:nvPicPr>
          <p:cNvPr id="8" name="Power_Automate_Infographic_Video_Ready">
            <a:hlinkClick r:id="" action="ppaction://media"/>
            <a:extLst>
              <a:ext uri="{FF2B5EF4-FFF2-40B4-BE49-F238E27FC236}">
                <a16:creationId xmlns:a16="http://schemas.microsoft.com/office/drawing/2014/main" id="{B6B4F368-0D43-F392-7598-18B1A3CBB52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spTree>
    <p:extLst>
      <p:ext uri="{BB962C8B-B14F-4D97-AF65-F5344CB8AC3E}">
        <p14:creationId xmlns:p14="http://schemas.microsoft.com/office/powerpoint/2010/main" val="2775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 fill="hold"/>
                                        <p:tgtEl>
                                          <p:spTgt spid="8"/>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childTnLst>
                                </p:cTn>
                              </p:par>
                              <p:par>
                                <p:cTn id="10" presetID="10" presetClass="entr" presetSubtype="0" fill="hold" grpId="0" nodeType="withEffect">
                                  <p:stCondLst>
                                    <p:cond delay="1000"/>
                                  </p:stCondLst>
                                  <p:iterate type="wd">
                                    <p:tmPct val="15000"/>
                                  </p:iterate>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video>
              <p:cMediaNode vol="80000">
                <p:cTn id="18" fill="hold" display="0">
                  <p:stCondLst>
                    <p:cond delay="indefinite"/>
                  </p:stCondLst>
                </p:cTn>
                <p:tgtEl>
                  <p:spTgt spid="8"/>
                </p:tgtEl>
              </p:cMediaNode>
            </p:video>
          </p:childTnLst>
        </p:cTn>
      </p:par>
    </p:tnLst>
    <p:bldLst>
      <p:bldP spid="10" grpId="0"/>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085682-6A37-ECE3-92D2-38F93BA2EE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FD48E-3B54-E0A1-38F0-74ADBFD6E205}"/>
              </a:ext>
            </a:extLst>
          </p:cNvPr>
          <p:cNvSpPr txBox="1">
            <a:spLocks/>
          </p:cNvSpPr>
          <p:nvPr/>
        </p:nvSpPr>
        <p:spPr>
          <a:xfrm>
            <a:off x="6356984" y="917220"/>
            <a:ext cx="4546725" cy="1642850"/>
          </a:xfrm>
          <a:prstGeom prst="rect">
            <a:avLst/>
          </a:prstGeom>
        </p:spPr>
        <p:txBody>
          <a:bodyPr anchor="b">
            <a:normAutofit lnSpcReduction="10000"/>
          </a:bodyPr>
          <a:lstStyle>
            <a:defPPr>
              <a:defRPr lang="en-US"/>
            </a:defPPr>
            <a:lvl1pPr eaLnBrk="0" fontAlgn="base" hangingPunct="0">
              <a:spcBef>
                <a:spcPct val="0"/>
              </a:spcBef>
              <a:spcAft>
                <a:spcPct val="0"/>
              </a:spcAft>
              <a:defRPr sz="5200" b="1">
                <a:solidFill>
                  <a:srgbClr val="0072C6"/>
                </a:solidFill>
                <a:latin typeface="Arial" pitchFamily="34" charset="0"/>
                <a:ea typeface="+mj-ea"/>
                <a:cs typeface="Arial" pitchFamily="34" charset="0"/>
              </a:defRPr>
            </a:lvl1pPr>
            <a:lvl2pPr eaLnBrk="0" fontAlgn="base" hangingPunct="0">
              <a:spcBef>
                <a:spcPct val="0"/>
              </a:spcBef>
              <a:spcAft>
                <a:spcPct val="0"/>
              </a:spcAft>
              <a:defRPr sz="5867">
                <a:latin typeface="Calibri" pitchFamily="34" charset="0"/>
              </a:defRPr>
            </a:lvl2pPr>
            <a:lvl3pPr eaLnBrk="0" fontAlgn="base" hangingPunct="0">
              <a:spcBef>
                <a:spcPct val="0"/>
              </a:spcBef>
              <a:spcAft>
                <a:spcPct val="0"/>
              </a:spcAft>
              <a:defRPr sz="5867">
                <a:latin typeface="Calibri" pitchFamily="34" charset="0"/>
              </a:defRPr>
            </a:lvl3pPr>
            <a:lvl4pPr eaLnBrk="0" fontAlgn="base" hangingPunct="0">
              <a:spcBef>
                <a:spcPct val="0"/>
              </a:spcBef>
              <a:spcAft>
                <a:spcPct val="0"/>
              </a:spcAft>
              <a:defRPr sz="5867">
                <a:latin typeface="Calibri" pitchFamily="34" charset="0"/>
              </a:defRPr>
            </a:lvl4pPr>
            <a:lvl5pPr eaLnBrk="0" fontAlgn="base" hangingPunct="0">
              <a:spcBef>
                <a:spcPct val="0"/>
              </a:spcBef>
              <a:spcAft>
                <a:spcPct val="0"/>
              </a:spcAft>
              <a:defRPr sz="5867">
                <a:latin typeface="Calibri" pitchFamily="34" charset="0"/>
              </a:defRPr>
            </a:lvl5pPr>
            <a:lvl6pPr marL="609585" fontAlgn="base">
              <a:spcBef>
                <a:spcPct val="0"/>
              </a:spcBef>
              <a:spcAft>
                <a:spcPct val="0"/>
              </a:spcAft>
              <a:defRPr sz="5867">
                <a:latin typeface="Calibri" pitchFamily="34" charset="0"/>
              </a:defRPr>
            </a:lvl6pPr>
            <a:lvl7pPr marL="1219170" fontAlgn="base">
              <a:spcBef>
                <a:spcPct val="0"/>
              </a:spcBef>
              <a:spcAft>
                <a:spcPct val="0"/>
              </a:spcAft>
              <a:defRPr sz="5867">
                <a:latin typeface="Calibri" pitchFamily="34" charset="0"/>
              </a:defRPr>
            </a:lvl7pPr>
            <a:lvl8pPr marL="1828754" fontAlgn="base">
              <a:spcBef>
                <a:spcPct val="0"/>
              </a:spcBef>
              <a:spcAft>
                <a:spcPct val="0"/>
              </a:spcAft>
              <a:defRPr sz="5867">
                <a:latin typeface="Calibri" pitchFamily="34" charset="0"/>
              </a:defRPr>
            </a:lvl8pPr>
            <a:lvl9pPr marL="2438339" fontAlgn="base">
              <a:spcBef>
                <a:spcPct val="0"/>
              </a:spcBef>
              <a:spcAft>
                <a:spcPct val="0"/>
              </a:spcAft>
              <a:defRPr sz="5867">
                <a:latin typeface="Calibri" pitchFamily="34" charset="0"/>
              </a:defRPr>
            </a:lvl9pPr>
          </a:lstStyle>
          <a:p>
            <a:r>
              <a:rPr lang="en-US" dirty="0"/>
              <a:t>Quick Win Opportunities</a:t>
            </a:r>
          </a:p>
        </p:txBody>
      </p:sp>
      <p:pic>
        <p:nvPicPr>
          <p:cNvPr id="4" name="Graphic 3" descr="Like">
            <a:extLst>
              <a:ext uri="{FF2B5EF4-FFF2-40B4-BE49-F238E27FC236}">
                <a16:creationId xmlns:a16="http://schemas.microsoft.com/office/drawing/2014/main" id="{73F83C6A-9CB9-4FE4-77BF-D6012CD24B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5240" y="1336782"/>
            <a:ext cx="4164244" cy="4164244"/>
          </a:xfrm>
          <a:prstGeom prst="rect">
            <a:avLst/>
          </a:prstGeom>
        </p:spPr>
      </p:pic>
      <p:sp>
        <p:nvSpPr>
          <p:cNvPr id="3" name="Subtitle 2">
            <a:extLst>
              <a:ext uri="{FF2B5EF4-FFF2-40B4-BE49-F238E27FC236}">
                <a16:creationId xmlns:a16="http://schemas.microsoft.com/office/drawing/2014/main" id="{BD87E02D-31B2-8D71-D566-427B98E84F17}"/>
              </a:ext>
            </a:extLst>
          </p:cNvPr>
          <p:cNvSpPr txBox="1">
            <a:spLocks/>
          </p:cNvSpPr>
          <p:nvPr/>
        </p:nvSpPr>
        <p:spPr>
          <a:xfrm>
            <a:off x="6374670" y="2815095"/>
            <a:ext cx="4162640" cy="3259883"/>
          </a:xfrm>
          <a:prstGeom prst="rect">
            <a:avLst/>
          </a:prstGeom>
        </p:spPr>
        <p:txBody>
          <a:bodyPr vert="horz" lIns="91440" tIns="45720" rIns="91440" bIns="45720" rtlCol="0" anchor="t">
            <a:normAutofit fontScale="92500"/>
          </a:bodyPr>
          <a:lstStyle>
            <a:defPPr>
              <a:defRPr lang="en-US"/>
            </a:defPPr>
            <a:lvl1pPr marL="571500" indent="-228600" eaLnBrk="0" fontAlgn="base" hangingPunct="0">
              <a:spcBef>
                <a:spcPct val="20000"/>
              </a:spcBef>
              <a:spcAft>
                <a:spcPct val="0"/>
              </a:spcAft>
              <a:buFont typeface="Arial" pitchFamily="34" charset="0"/>
              <a:buChar char="•"/>
              <a:defRPr sz="2400">
                <a:latin typeface="Arial" pitchFamily="34" charset="0"/>
                <a:cs typeface="Arial" pitchFamily="34" charset="0"/>
              </a:defRPr>
            </a:lvl1pPr>
            <a:lvl2pPr marL="990575" indent="-380990" eaLnBrk="0" fontAlgn="base" hangingPunct="0">
              <a:spcBef>
                <a:spcPct val="20000"/>
              </a:spcBef>
              <a:spcAft>
                <a:spcPct val="0"/>
              </a:spcAft>
              <a:buFont typeface="Arial" charset="0"/>
              <a:buChar char="–"/>
              <a:defRPr sz="2400">
                <a:latin typeface="Arial" pitchFamily="34" charset="0"/>
                <a:cs typeface="Arial" pitchFamily="34" charset="0"/>
              </a:defRPr>
            </a:lvl2pPr>
            <a:lvl3pPr marL="1523962" indent="-304792" eaLnBrk="0" fontAlgn="base" hangingPunct="0">
              <a:spcBef>
                <a:spcPct val="20000"/>
              </a:spcBef>
              <a:spcAft>
                <a:spcPct val="0"/>
              </a:spcAft>
              <a:buFont typeface="Arial" charset="0"/>
              <a:buChar char="•"/>
              <a:defRPr sz="2400">
                <a:latin typeface="Arial" pitchFamily="34" charset="0"/>
                <a:cs typeface="Arial" pitchFamily="34" charset="0"/>
              </a:defRPr>
            </a:lvl3pPr>
            <a:lvl4pPr marL="2133547" indent="-304792" eaLnBrk="0" fontAlgn="base" hangingPunct="0">
              <a:spcBef>
                <a:spcPct val="20000"/>
              </a:spcBef>
              <a:spcAft>
                <a:spcPct val="0"/>
              </a:spcAft>
              <a:buFont typeface="Arial" charset="0"/>
              <a:buChar char="–"/>
              <a:defRPr sz="2400">
                <a:latin typeface="Arial" pitchFamily="34" charset="0"/>
                <a:cs typeface="Arial" pitchFamily="34" charset="0"/>
              </a:defRPr>
            </a:lvl4pPr>
            <a:lvl5pPr marL="2743131" indent="-304792" eaLnBrk="0" fontAlgn="base" hangingPunct="0">
              <a:spcBef>
                <a:spcPct val="20000"/>
              </a:spcBef>
              <a:spcAft>
                <a:spcPct val="0"/>
              </a:spcAft>
              <a:buFont typeface="Arial" charset="0"/>
              <a:buNone/>
              <a:defRPr sz="2400">
                <a:latin typeface="Arial" pitchFamily="34" charset="0"/>
                <a:cs typeface="Arial" pitchFamily="34" charset="0"/>
              </a:defRPr>
            </a:lvl5pPr>
            <a:lvl6pPr marL="3352716" indent="-304792" defTabSz="1219170">
              <a:spcBef>
                <a:spcPct val="20000"/>
              </a:spcBef>
              <a:buFont typeface="Arial" pitchFamily="34" charset="0"/>
              <a:buChar char="•"/>
              <a:defRPr sz="2667"/>
            </a:lvl6pPr>
            <a:lvl7pPr marL="3962301" indent="-304792" defTabSz="1219170">
              <a:spcBef>
                <a:spcPct val="20000"/>
              </a:spcBef>
              <a:buFont typeface="Arial" pitchFamily="34" charset="0"/>
              <a:buChar char="•"/>
              <a:defRPr sz="2667"/>
            </a:lvl7pPr>
            <a:lvl8pPr marL="4571886" indent="-304792" defTabSz="1219170">
              <a:spcBef>
                <a:spcPct val="20000"/>
              </a:spcBef>
              <a:buFont typeface="Arial" pitchFamily="34" charset="0"/>
              <a:buChar char="•"/>
              <a:defRPr sz="2667"/>
            </a:lvl8pPr>
            <a:lvl9pPr marL="5181470" indent="-304792" defTabSz="1219170">
              <a:spcBef>
                <a:spcPct val="20000"/>
              </a:spcBef>
              <a:buFont typeface="Arial" pitchFamily="34" charset="0"/>
              <a:buChar char="•"/>
              <a:defRPr sz="2667"/>
            </a:lvl9pPr>
          </a:lstStyle>
          <a:p>
            <a:r>
              <a:rPr lang="en-US" dirty="0"/>
              <a:t>Rapid design and deployment</a:t>
            </a:r>
          </a:p>
          <a:p>
            <a:r>
              <a:rPr lang="en-US" dirty="0"/>
              <a:t>Request for information</a:t>
            </a:r>
          </a:p>
          <a:p>
            <a:r>
              <a:rPr lang="en-US" dirty="0"/>
              <a:t>Document creation</a:t>
            </a:r>
          </a:p>
          <a:p>
            <a:r>
              <a:rPr lang="en-US" dirty="0"/>
              <a:t>Notifications </a:t>
            </a:r>
          </a:p>
          <a:p>
            <a:r>
              <a:rPr lang="en-US" dirty="0"/>
              <a:t>Activity-based costing collections implementation</a:t>
            </a:r>
          </a:p>
          <a:p>
            <a:r>
              <a:rPr lang="en-US" dirty="0"/>
              <a:t>Empowering reviews</a:t>
            </a:r>
          </a:p>
        </p:txBody>
      </p:sp>
    </p:spTree>
    <p:extLst>
      <p:ext uri="{BB962C8B-B14F-4D97-AF65-F5344CB8AC3E}">
        <p14:creationId xmlns:p14="http://schemas.microsoft.com/office/powerpoint/2010/main" val="673078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E0E022-AEF1-44ED-03AD-1F939160E8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DB8F1-09AA-175E-25A8-0DCF761EE0AB}"/>
              </a:ext>
            </a:extLst>
          </p:cNvPr>
          <p:cNvSpPr txBox="1">
            <a:spLocks/>
          </p:cNvSpPr>
          <p:nvPr/>
        </p:nvSpPr>
        <p:spPr>
          <a:xfrm>
            <a:off x="0" y="0"/>
            <a:ext cx="10109199" cy="598032"/>
          </a:xfrm>
          <a:prstGeom prst="rect">
            <a:avLst/>
          </a:prstGeom>
        </p:spPr>
        <p:txBody>
          <a:bodyPr anchor="ctr">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3600" dirty="0"/>
              <a:t>NHS Finance Use Cases</a:t>
            </a:r>
          </a:p>
        </p:txBody>
      </p:sp>
      <p:graphicFrame>
        <p:nvGraphicFramePr>
          <p:cNvPr id="6" name="Table 5">
            <a:extLst>
              <a:ext uri="{FF2B5EF4-FFF2-40B4-BE49-F238E27FC236}">
                <a16:creationId xmlns:a16="http://schemas.microsoft.com/office/drawing/2014/main" id="{2E509B85-5959-9D30-28CF-37D9BCD5E36F}"/>
              </a:ext>
            </a:extLst>
          </p:cNvPr>
          <p:cNvGraphicFramePr>
            <a:graphicFrameLocks noGrp="1"/>
          </p:cNvGraphicFramePr>
          <p:nvPr>
            <p:extLst>
              <p:ext uri="{D42A27DB-BD31-4B8C-83A1-F6EECF244321}">
                <p14:modId xmlns:p14="http://schemas.microsoft.com/office/powerpoint/2010/main" val="1776211854"/>
              </p:ext>
            </p:extLst>
          </p:nvPr>
        </p:nvGraphicFramePr>
        <p:xfrm>
          <a:off x="260171" y="839860"/>
          <a:ext cx="11677829" cy="4633840"/>
        </p:xfrm>
        <a:graphic>
          <a:graphicData uri="http://schemas.openxmlformats.org/drawingml/2006/table">
            <a:tbl>
              <a:tblPr firstRow="1" bandRow="1">
                <a:tableStyleId>{284E427A-3D55-4303-BF80-6455036E1DE7}</a:tableStyleId>
              </a:tblPr>
              <a:tblGrid>
                <a:gridCol w="2774304">
                  <a:extLst>
                    <a:ext uri="{9D8B030D-6E8A-4147-A177-3AD203B41FA5}">
                      <a16:colId xmlns:a16="http://schemas.microsoft.com/office/drawing/2014/main" val="1305914118"/>
                    </a:ext>
                  </a:extLst>
                </a:gridCol>
                <a:gridCol w="3380159">
                  <a:extLst>
                    <a:ext uri="{9D8B030D-6E8A-4147-A177-3AD203B41FA5}">
                      <a16:colId xmlns:a16="http://schemas.microsoft.com/office/drawing/2014/main" val="3755837034"/>
                    </a:ext>
                  </a:extLst>
                </a:gridCol>
                <a:gridCol w="2282049">
                  <a:extLst>
                    <a:ext uri="{9D8B030D-6E8A-4147-A177-3AD203B41FA5}">
                      <a16:colId xmlns:a16="http://schemas.microsoft.com/office/drawing/2014/main" val="3197580460"/>
                    </a:ext>
                  </a:extLst>
                </a:gridCol>
                <a:gridCol w="3241317">
                  <a:extLst>
                    <a:ext uri="{9D8B030D-6E8A-4147-A177-3AD203B41FA5}">
                      <a16:colId xmlns:a16="http://schemas.microsoft.com/office/drawing/2014/main" val="2763924466"/>
                    </a:ext>
                  </a:extLst>
                </a:gridCol>
              </a:tblGrid>
              <a:tr h="490118">
                <a:tc>
                  <a:txBody>
                    <a:bodyPr/>
                    <a:lstStyle/>
                    <a:p>
                      <a:r>
                        <a:rPr lang="en-GB" sz="1600" b="1">
                          <a:solidFill>
                            <a:schemeClr val="bg1"/>
                          </a:solidFill>
                        </a:rPr>
                        <a:t>Use Case</a:t>
                      </a:r>
                      <a:endParaRPr lang="en-GB" sz="1600">
                        <a:solidFill>
                          <a:schemeClr val="bg1"/>
                        </a:solidFill>
                      </a:endParaRPr>
                    </a:p>
                  </a:txBody>
                  <a:tcPr marL="81552" marR="81552" marT="40776" marB="40776" anchor="ctr">
                    <a:solidFill>
                      <a:schemeClr val="accent1">
                        <a:lumMod val="50000"/>
                      </a:schemeClr>
                    </a:solidFill>
                  </a:tcPr>
                </a:tc>
                <a:tc>
                  <a:txBody>
                    <a:bodyPr/>
                    <a:lstStyle/>
                    <a:p>
                      <a:r>
                        <a:rPr lang="en-GB" sz="1600" b="1">
                          <a:solidFill>
                            <a:schemeClr val="bg1"/>
                          </a:solidFill>
                        </a:rPr>
                        <a:t>Challenge</a:t>
                      </a:r>
                      <a:endParaRPr lang="en-GB" sz="1600">
                        <a:solidFill>
                          <a:schemeClr val="bg1"/>
                        </a:solidFill>
                      </a:endParaRPr>
                    </a:p>
                  </a:txBody>
                  <a:tcPr marL="81552" marR="81552" marT="40776" marB="40776" anchor="ctr">
                    <a:solidFill>
                      <a:schemeClr val="accent1">
                        <a:lumMod val="50000"/>
                      </a:schemeClr>
                    </a:solidFill>
                  </a:tcPr>
                </a:tc>
                <a:tc>
                  <a:txBody>
                    <a:bodyPr/>
                    <a:lstStyle/>
                    <a:p>
                      <a:r>
                        <a:rPr lang="en-GB" sz="1600" b="1">
                          <a:solidFill>
                            <a:schemeClr val="bg1"/>
                          </a:solidFill>
                        </a:rPr>
                        <a:t>Solution</a:t>
                      </a:r>
                      <a:endParaRPr lang="en-GB" sz="1600">
                        <a:solidFill>
                          <a:schemeClr val="bg1"/>
                        </a:solidFill>
                      </a:endParaRPr>
                    </a:p>
                  </a:txBody>
                  <a:tcPr marL="81552" marR="81552" marT="40776" marB="40776" anchor="ctr">
                    <a:solidFill>
                      <a:schemeClr val="accent1">
                        <a:lumMod val="50000"/>
                      </a:schemeClr>
                    </a:solidFill>
                  </a:tcPr>
                </a:tc>
                <a:tc>
                  <a:txBody>
                    <a:bodyPr/>
                    <a:lstStyle/>
                    <a:p>
                      <a:r>
                        <a:rPr lang="en-GB" sz="1600" b="1" dirty="0">
                          <a:solidFill>
                            <a:schemeClr val="bg1"/>
                          </a:solidFill>
                        </a:rPr>
                        <a:t>Outcome</a:t>
                      </a:r>
                      <a:endParaRPr lang="en-GB" sz="1600" dirty="0">
                        <a:solidFill>
                          <a:schemeClr val="bg1"/>
                        </a:solidFill>
                      </a:endParaRPr>
                    </a:p>
                  </a:txBody>
                  <a:tcPr marL="81552" marR="81552" marT="40776" marB="40776" anchor="ctr">
                    <a:solidFill>
                      <a:schemeClr val="accent1">
                        <a:lumMod val="50000"/>
                      </a:schemeClr>
                    </a:solidFill>
                  </a:tcPr>
                </a:tc>
                <a:extLst>
                  <a:ext uri="{0D108BD9-81ED-4DB2-BD59-A6C34878D82A}">
                    <a16:rowId xmlns:a16="http://schemas.microsoft.com/office/drawing/2014/main" val="276179232"/>
                  </a:ext>
                </a:extLst>
              </a:tr>
              <a:tr h="824289">
                <a:tc>
                  <a:txBody>
                    <a:bodyPr/>
                    <a:lstStyle/>
                    <a:p>
                      <a:r>
                        <a:rPr lang="en-GB" sz="1600" b="1" dirty="0">
                          <a:solidFill>
                            <a:schemeClr val="bg1"/>
                          </a:solidFill>
                        </a:rPr>
                        <a:t>Budget Management &amp; Resource Allocation</a:t>
                      </a:r>
                      <a:endParaRPr lang="en-GB" sz="1600" dirty="0">
                        <a:solidFill>
                          <a:schemeClr val="bg1"/>
                        </a:solidFill>
                      </a:endParaRPr>
                    </a:p>
                  </a:txBody>
                  <a:tcPr marL="81552" marR="81552" marT="40776" marB="40776" anchor="ctr">
                    <a:solidFill>
                      <a:schemeClr val="tx2">
                        <a:lumMod val="75000"/>
                        <a:lumOff val="25000"/>
                      </a:schemeClr>
                    </a:solidFill>
                  </a:tcPr>
                </a:tc>
                <a:tc>
                  <a:txBody>
                    <a:bodyPr/>
                    <a:lstStyle/>
                    <a:p>
                      <a:r>
                        <a:rPr lang="en-GB" sz="1600">
                          <a:solidFill>
                            <a:schemeClr val="bg1"/>
                          </a:solidFill>
                        </a:rPr>
                        <a:t>Collecting information</a:t>
                      </a:r>
                    </a:p>
                  </a:txBody>
                  <a:tcPr marL="81552" marR="81552" marT="40776" marB="40776" anchor="ctr">
                    <a:solidFill>
                      <a:schemeClr val="tx2">
                        <a:lumMod val="75000"/>
                        <a:lumOff val="25000"/>
                      </a:schemeClr>
                    </a:solidFill>
                  </a:tcPr>
                </a:tc>
                <a:tc>
                  <a:txBody>
                    <a:bodyPr/>
                    <a:lstStyle/>
                    <a:p>
                      <a:r>
                        <a:rPr lang="en-GB" sz="1600" dirty="0">
                          <a:solidFill>
                            <a:schemeClr val="bg1"/>
                          </a:solidFill>
                        </a:rPr>
                        <a:t>Integrated into lists </a:t>
                      </a:r>
                    </a:p>
                  </a:txBody>
                  <a:tcPr marL="81552" marR="81552" marT="40776" marB="40776" anchor="ctr">
                    <a:solidFill>
                      <a:schemeClr val="tx2">
                        <a:lumMod val="75000"/>
                        <a:lumOff val="25000"/>
                      </a:schemeClr>
                    </a:solidFill>
                  </a:tcPr>
                </a:tc>
                <a:tc>
                  <a:txBody>
                    <a:bodyPr/>
                    <a:lstStyle/>
                    <a:p>
                      <a:r>
                        <a:rPr lang="en-GB" sz="1600" dirty="0">
                          <a:solidFill>
                            <a:schemeClr val="bg1"/>
                          </a:solidFill>
                        </a:rPr>
                        <a:t>Reduced manual effort processing data</a:t>
                      </a:r>
                    </a:p>
                  </a:txBody>
                  <a:tcPr marL="81552" marR="81552" marT="40776" marB="40776" anchor="ctr">
                    <a:solidFill>
                      <a:schemeClr val="tx2">
                        <a:lumMod val="75000"/>
                        <a:lumOff val="25000"/>
                      </a:schemeClr>
                    </a:solidFill>
                  </a:tcPr>
                </a:tc>
                <a:extLst>
                  <a:ext uri="{0D108BD9-81ED-4DB2-BD59-A6C34878D82A}">
                    <a16:rowId xmlns:a16="http://schemas.microsoft.com/office/drawing/2014/main" val="3412441464"/>
                  </a:ext>
                </a:extLst>
              </a:tr>
              <a:tr h="1826802">
                <a:tc>
                  <a:txBody>
                    <a:bodyPr/>
                    <a:lstStyle/>
                    <a:p>
                      <a:r>
                        <a:rPr lang="en-GB" sz="1600" b="1" dirty="0">
                          <a:solidFill>
                            <a:schemeClr val="bg1"/>
                          </a:solidFill>
                        </a:rPr>
                        <a:t>User Access Review</a:t>
                      </a:r>
                      <a:endParaRPr lang="en-GB" sz="1600" dirty="0">
                        <a:solidFill>
                          <a:schemeClr val="bg1"/>
                        </a:solidFill>
                      </a:endParaRPr>
                    </a:p>
                  </a:txBody>
                  <a:tcPr marL="81552" marR="81552" marT="40776" marB="40776" anchor="ctr">
                    <a:solidFill>
                      <a:schemeClr val="tx2">
                        <a:lumMod val="75000"/>
                        <a:lumOff val="25000"/>
                      </a:schemeClr>
                    </a:solidFill>
                  </a:tcPr>
                </a:tc>
                <a:tc>
                  <a:txBody>
                    <a:bodyPr/>
                    <a:lstStyle/>
                    <a:p>
                      <a:r>
                        <a:rPr lang="en-GB" sz="1600" dirty="0">
                          <a:solidFill>
                            <a:schemeClr val="bg1"/>
                          </a:solidFill>
                        </a:rPr>
                        <a:t>Fragmented email approval system, complex process to obtain and filter user data for review</a:t>
                      </a:r>
                    </a:p>
                  </a:txBody>
                  <a:tcPr marL="81552" marR="81552" marT="40776" marB="40776" anchor="ctr">
                    <a:solidFill>
                      <a:schemeClr val="tx2">
                        <a:lumMod val="75000"/>
                        <a:lumOff val="25000"/>
                      </a:schemeClr>
                    </a:solidFill>
                  </a:tcPr>
                </a:tc>
                <a:tc>
                  <a:txBody>
                    <a:bodyPr/>
                    <a:lstStyle/>
                    <a:p>
                      <a:r>
                        <a:rPr lang="en-GB" sz="1600" dirty="0">
                          <a:solidFill>
                            <a:schemeClr val="bg1"/>
                          </a:solidFill>
                        </a:rPr>
                        <a:t>Form approval with workflow to investigate amendments and removal requests </a:t>
                      </a:r>
                    </a:p>
                  </a:txBody>
                  <a:tcPr marL="81552" marR="81552" marT="40776" marB="40776" anchor="ctr">
                    <a:solidFill>
                      <a:schemeClr val="tx2">
                        <a:lumMod val="75000"/>
                        <a:lumOff val="25000"/>
                      </a:schemeClr>
                    </a:solidFill>
                  </a:tcPr>
                </a:tc>
                <a:tc>
                  <a:txBody>
                    <a:bodyPr/>
                    <a:lstStyle/>
                    <a:p>
                      <a:r>
                        <a:rPr lang="en-GB" sz="1600" dirty="0">
                          <a:solidFill>
                            <a:schemeClr val="bg1"/>
                          </a:solidFill>
                        </a:rPr>
                        <a:t>50/60% time savings through bulk processing and more action based rather than gathering information </a:t>
                      </a:r>
                    </a:p>
                  </a:txBody>
                  <a:tcPr marL="81552" marR="81552" marT="40776" marB="40776" anchor="ctr">
                    <a:solidFill>
                      <a:schemeClr val="tx2">
                        <a:lumMod val="75000"/>
                        <a:lumOff val="25000"/>
                      </a:schemeClr>
                    </a:solidFill>
                  </a:tcPr>
                </a:tc>
                <a:extLst>
                  <a:ext uri="{0D108BD9-81ED-4DB2-BD59-A6C34878D82A}">
                    <a16:rowId xmlns:a16="http://schemas.microsoft.com/office/drawing/2014/main" val="615277899"/>
                  </a:ext>
                </a:extLst>
              </a:tr>
              <a:tr h="1492631">
                <a:tc>
                  <a:txBody>
                    <a:bodyPr/>
                    <a:lstStyle/>
                    <a:p>
                      <a:r>
                        <a:rPr lang="en-GB" sz="1600" b="1" dirty="0">
                          <a:solidFill>
                            <a:schemeClr val="bg1"/>
                          </a:solidFill>
                        </a:rPr>
                        <a:t>One-to-many to budget manager cost centre review</a:t>
                      </a:r>
                    </a:p>
                  </a:txBody>
                  <a:tcPr marL="81552" marR="81552" marT="40776" marB="40776" anchor="ctr">
                    <a:solidFill>
                      <a:schemeClr val="tx2">
                        <a:lumMod val="75000"/>
                        <a:lumOff val="25000"/>
                      </a:schemeClr>
                    </a:solidFill>
                  </a:tcPr>
                </a:tc>
                <a:tc>
                  <a:txBody>
                    <a:bodyPr/>
                    <a:lstStyle/>
                    <a:p>
                      <a:r>
                        <a:rPr lang="en-GB" sz="1600">
                          <a:solidFill>
                            <a:schemeClr val="bg1"/>
                          </a:solidFill>
                        </a:rPr>
                        <a:t>Complex request, never really reviewed unless change in org structure creating weakness in approval rights in system</a:t>
                      </a:r>
                    </a:p>
                  </a:txBody>
                  <a:tcPr marL="81552" marR="81552" marT="40776" marB="40776" anchor="ctr">
                    <a:solidFill>
                      <a:schemeClr val="tx2">
                        <a:lumMod val="75000"/>
                        <a:lumOff val="25000"/>
                      </a:schemeClr>
                    </a:solidFill>
                  </a:tcPr>
                </a:tc>
                <a:tc>
                  <a:txBody>
                    <a:bodyPr/>
                    <a:lstStyle/>
                    <a:p>
                      <a:r>
                        <a:rPr lang="en-GB" sz="1600" dirty="0">
                          <a:solidFill>
                            <a:schemeClr val="bg1"/>
                          </a:solidFill>
                        </a:rPr>
                        <a:t>Simplify outputs</a:t>
                      </a:r>
                    </a:p>
                  </a:txBody>
                  <a:tcPr marL="81552" marR="81552" marT="40776" marB="40776" anchor="ctr">
                    <a:solidFill>
                      <a:schemeClr val="tx2">
                        <a:lumMod val="75000"/>
                        <a:lumOff val="25000"/>
                      </a:schemeClr>
                    </a:solidFill>
                  </a:tcPr>
                </a:tc>
                <a:tc>
                  <a:txBody>
                    <a:bodyPr/>
                    <a:lstStyle/>
                    <a:p>
                      <a:r>
                        <a:rPr lang="en-GB" sz="1600" dirty="0">
                          <a:solidFill>
                            <a:schemeClr val="bg1"/>
                          </a:solidFill>
                        </a:rPr>
                        <a:t>Improved review and streamlined process</a:t>
                      </a:r>
                    </a:p>
                  </a:txBody>
                  <a:tcPr marL="81552" marR="81552" marT="40776" marB="40776" anchor="ctr">
                    <a:solidFill>
                      <a:schemeClr val="tx2">
                        <a:lumMod val="75000"/>
                        <a:lumOff val="25000"/>
                      </a:schemeClr>
                    </a:solidFill>
                  </a:tcPr>
                </a:tc>
                <a:extLst>
                  <a:ext uri="{0D108BD9-81ED-4DB2-BD59-A6C34878D82A}">
                    <a16:rowId xmlns:a16="http://schemas.microsoft.com/office/drawing/2014/main" val="3973682715"/>
                  </a:ext>
                </a:extLst>
              </a:tr>
            </a:tbl>
          </a:graphicData>
        </a:graphic>
      </p:graphicFrame>
    </p:spTree>
    <p:extLst>
      <p:ext uri="{BB962C8B-B14F-4D97-AF65-F5344CB8AC3E}">
        <p14:creationId xmlns:p14="http://schemas.microsoft.com/office/powerpoint/2010/main" val="3740533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6719A9-C4FD-D386-1717-A0DCCBE32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616E2-96FB-CB01-5D96-E228CD877AA8}"/>
              </a:ext>
            </a:extLst>
          </p:cNvPr>
          <p:cNvSpPr txBox="1">
            <a:spLocks/>
          </p:cNvSpPr>
          <p:nvPr/>
        </p:nvSpPr>
        <p:spPr>
          <a:xfrm>
            <a:off x="0" y="-237645"/>
            <a:ext cx="11963400" cy="1037745"/>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Power Automate Flow Send Example</a:t>
            </a:r>
          </a:p>
        </p:txBody>
      </p:sp>
      <p:pic>
        <p:nvPicPr>
          <p:cNvPr id="46" name="Graphic 45" descr="Gears">
            <a:extLst>
              <a:ext uri="{FF2B5EF4-FFF2-40B4-BE49-F238E27FC236}">
                <a16:creationId xmlns:a16="http://schemas.microsoft.com/office/drawing/2014/main" id="{D2A986F7-976F-C468-DD25-5733897BF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3900" y="2473655"/>
            <a:ext cx="1289051" cy="1289051"/>
          </a:xfrm>
          <a:prstGeom prst="rect">
            <a:avLst/>
          </a:prstGeom>
        </p:spPr>
      </p:pic>
      <p:pic>
        <p:nvPicPr>
          <p:cNvPr id="9" name="Picture 8">
            <a:extLst>
              <a:ext uri="{FF2B5EF4-FFF2-40B4-BE49-F238E27FC236}">
                <a16:creationId xmlns:a16="http://schemas.microsoft.com/office/drawing/2014/main" id="{4BA26AF9-3555-390A-476F-1F07724C03BC}"/>
              </a:ext>
            </a:extLst>
          </p:cNvPr>
          <p:cNvPicPr>
            <a:picLocks noChangeAspect="1"/>
          </p:cNvPicPr>
          <p:nvPr/>
        </p:nvPicPr>
        <p:blipFill>
          <a:blip r:embed="rId4"/>
          <a:stretch>
            <a:fillRect/>
          </a:stretch>
        </p:blipFill>
        <p:spPr>
          <a:xfrm>
            <a:off x="8625071" y="800100"/>
            <a:ext cx="1133267" cy="4753708"/>
          </a:xfrm>
          <a:prstGeom prst="roundRect">
            <a:avLst>
              <a:gd name="adj" fmla="val 4984"/>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1" name="Connector: Curved 10">
            <a:extLst>
              <a:ext uri="{FF2B5EF4-FFF2-40B4-BE49-F238E27FC236}">
                <a16:creationId xmlns:a16="http://schemas.microsoft.com/office/drawing/2014/main" id="{FB2B6FD3-B37E-514A-0C88-DACF53D4A261}"/>
              </a:ext>
            </a:extLst>
          </p:cNvPr>
          <p:cNvCxnSpPr>
            <a:cxnSpLocks/>
          </p:cNvCxnSpPr>
          <p:nvPr/>
        </p:nvCxnSpPr>
        <p:spPr>
          <a:xfrm rot="5400000" flipH="1" flipV="1">
            <a:off x="7240324" y="1139708"/>
            <a:ext cx="844146" cy="1925347"/>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F04C53D8-2E6E-5DAD-2877-D33B1D298F08}"/>
              </a:ext>
            </a:extLst>
          </p:cNvPr>
          <p:cNvPicPr>
            <a:picLocks noChangeAspect="1"/>
          </p:cNvPicPr>
          <p:nvPr/>
        </p:nvPicPr>
        <p:blipFill>
          <a:blip r:embed="rId5"/>
          <a:stretch>
            <a:fillRect/>
          </a:stretch>
        </p:blipFill>
        <p:spPr>
          <a:xfrm>
            <a:off x="3193776" y="2524455"/>
            <a:ext cx="3749719" cy="2024184"/>
          </a:xfrm>
          <a:prstGeom prst="rect">
            <a:avLst/>
          </a:prstGeom>
        </p:spPr>
      </p:pic>
    </p:spTree>
    <p:extLst>
      <p:ext uri="{BB962C8B-B14F-4D97-AF65-F5344CB8AC3E}">
        <p14:creationId xmlns:p14="http://schemas.microsoft.com/office/powerpoint/2010/main" val="244765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9DD03D-1898-D4B8-E515-59A30A150F2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FE4AA8F-82BF-B5E4-1883-589C7C58CBFC}"/>
              </a:ext>
            </a:extLst>
          </p:cNvPr>
          <p:cNvSpPr txBox="1">
            <a:spLocks/>
          </p:cNvSpPr>
          <p:nvPr/>
        </p:nvSpPr>
        <p:spPr>
          <a:xfrm>
            <a:off x="-12700" y="-225608"/>
            <a:ext cx="9207500" cy="1010263"/>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HTML Form Document</a:t>
            </a:r>
          </a:p>
        </p:txBody>
      </p:sp>
      <p:sp>
        <p:nvSpPr>
          <p:cNvPr id="4" name="Subtitle 2">
            <a:extLst>
              <a:ext uri="{FF2B5EF4-FFF2-40B4-BE49-F238E27FC236}">
                <a16:creationId xmlns:a16="http://schemas.microsoft.com/office/drawing/2014/main" id="{7952F160-C02A-4400-5893-5F2056555B97}"/>
              </a:ext>
            </a:extLst>
          </p:cNvPr>
          <p:cNvSpPr txBox="1">
            <a:spLocks/>
          </p:cNvSpPr>
          <p:nvPr/>
        </p:nvSpPr>
        <p:spPr>
          <a:xfrm>
            <a:off x="1697301" y="1169828"/>
            <a:ext cx="4978399" cy="2058657"/>
          </a:xfrm>
          <a:prstGeom prst="rect">
            <a:avLst/>
          </a:prstGeom>
        </p:spPr>
        <p:txBody>
          <a:bodyPr>
            <a:normAutofit/>
          </a:bodyPr>
          <a:lstStyle>
            <a:lvl1pPr marL="609585" indent="-609585"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990575" indent="-38099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523962"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2133547"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4pPr>
            <a:lvl5pPr marL="2743131" indent="-304792" algn="l" rtl="0" eaLnBrk="0" fontAlgn="base" hangingPunct="0">
              <a:spcBef>
                <a:spcPct val="20000"/>
              </a:spcBef>
              <a:spcAft>
                <a:spcPct val="0"/>
              </a:spcAft>
              <a:buFont typeface="Arial" charset="0"/>
              <a:buNone/>
              <a:defRPr sz="2400"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571500" indent="-571500"/>
            <a:r>
              <a:rPr lang="en-GB" dirty="0"/>
              <a:t>Design user friendly forms </a:t>
            </a:r>
          </a:p>
          <a:p>
            <a:pPr marL="571500" indent="-571500"/>
            <a:r>
              <a:rPr lang="en-GB" dirty="0"/>
              <a:t>Use LLMs to support the coding and HTML design</a:t>
            </a:r>
          </a:p>
        </p:txBody>
      </p:sp>
      <p:pic>
        <p:nvPicPr>
          <p:cNvPr id="33" name="Graphic 32" descr="File HTML">
            <a:extLst>
              <a:ext uri="{FF2B5EF4-FFF2-40B4-BE49-F238E27FC236}">
                <a16:creationId xmlns:a16="http://schemas.microsoft.com/office/drawing/2014/main" id="{2E9BE900-90CF-9DFF-3507-F5B01CD5F4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371" y="1169828"/>
            <a:ext cx="1289051" cy="1289051"/>
          </a:xfrm>
          <a:prstGeom prst="rect">
            <a:avLst/>
          </a:prstGeom>
        </p:spPr>
      </p:pic>
      <p:pic>
        <p:nvPicPr>
          <p:cNvPr id="5" name="Picture 4">
            <a:extLst>
              <a:ext uri="{FF2B5EF4-FFF2-40B4-BE49-F238E27FC236}">
                <a16:creationId xmlns:a16="http://schemas.microsoft.com/office/drawing/2014/main" id="{5FCEBCCE-FC25-94EB-51DD-55F87B6B13EE}"/>
              </a:ext>
            </a:extLst>
          </p:cNvPr>
          <p:cNvPicPr>
            <a:picLocks noChangeAspect="1"/>
          </p:cNvPicPr>
          <p:nvPr/>
        </p:nvPicPr>
        <p:blipFill>
          <a:blip r:embed="rId4"/>
          <a:srcRect r="2850"/>
          <a:stretch>
            <a:fillRect/>
          </a:stretch>
        </p:blipFill>
        <p:spPr>
          <a:xfrm>
            <a:off x="6675700" y="1015341"/>
            <a:ext cx="4956729" cy="4827317"/>
          </a:xfrm>
          <a:prstGeom prst="roundRect">
            <a:avLst>
              <a:gd name="adj" fmla="val 3142"/>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screenshot of a computer&#10;&#10;AI-generated content may be incorrect.">
            <a:extLst>
              <a:ext uri="{FF2B5EF4-FFF2-40B4-BE49-F238E27FC236}">
                <a16:creationId xmlns:a16="http://schemas.microsoft.com/office/drawing/2014/main" id="{0C9DAE97-3830-2449-3242-91B194BFF9D1}"/>
              </a:ext>
            </a:extLst>
          </p:cNvPr>
          <p:cNvPicPr>
            <a:picLocks noChangeAspect="1"/>
          </p:cNvPicPr>
          <p:nvPr/>
        </p:nvPicPr>
        <p:blipFill>
          <a:blip r:embed="rId5"/>
          <a:stretch>
            <a:fillRect/>
          </a:stretch>
        </p:blipFill>
        <p:spPr>
          <a:xfrm>
            <a:off x="1645422" y="2746551"/>
            <a:ext cx="3228484" cy="3228484"/>
          </a:xfrm>
          <a:prstGeom prst="roundRect">
            <a:avLst>
              <a:gd name="adj" fmla="val 3142"/>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6830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77191AD-317B-51E4-E422-07126447B7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F192F-0C6E-2BAD-EBA4-318FB2E942FB}"/>
              </a:ext>
            </a:extLst>
          </p:cNvPr>
          <p:cNvSpPr txBox="1">
            <a:spLocks/>
          </p:cNvSpPr>
          <p:nvPr/>
        </p:nvSpPr>
        <p:spPr>
          <a:xfrm>
            <a:off x="8029292" y="806364"/>
            <a:ext cx="3565807" cy="2847413"/>
          </a:xfrm>
          <a:prstGeom prst="rect">
            <a:avLst/>
          </a:prstGeom>
        </p:spPr>
        <p:txBody>
          <a:bodyPr anchor="b">
            <a:normAutofit fontScale="925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600" dirty="0"/>
              <a:t>HTML Form Document</a:t>
            </a:r>
          </a:p>
        </p:txBody>
      </p:sp>
      <p:pic>
        <p:nvPicPr>
          <p:cNvPr id="6" name="Picture 5" descr="A screenshot of a computer&#10;&#10;AI-generated content may be incorrect.">
            <a:extLst>
              <a:ext uri="{FF2B5EF4-FFF2-40B4-BE49-F238E27FC236}">
                <a16:creationId xmlns:a16="http://schemas.microsoft.com/office/drawing/2014/main" id="{F9442AD9-BF62-6866-5714-6F8F24455DCF}"/>
              </a:ext>
            </a:extLst>
          </p:cNvPr>
          <p:cNvPicPr>
            <a:picLocks noChangeAspect="1"/>
          </p:cNvPicPr>
          <p:nvPr/>
        </p:nvPicPr>
        <p:blipFill>
          <a:blip r:embed="rId2"/>
          <a:stretch>
            <a:fillRect/>
          </a:stretch>
        </p:blipFill>
        <p:spPr>
          <a:xfrm>
            <a:off x="853440" y="1121664"/>
            <a:ext cx="5968622" cy="4452076"/>
          </a:xfrm>
          <a:prstGeom prst="rect">
            <a:avLst/>
          </a:prstGeom>
          <a:solidFill>
            <a:srgbClr val="FFFFFF">
              <a:shade val="85000"/>
            </a:srgbClr>
          </a:solidFill>
          <a:ln>
            <a:solidFill>
              <a:schemeClr val="tx2">
                <a:lumMod val="75000"/>
                <a:lumOff val="25000"/>
              </a:schemeClr>
            </a:solidFill>
          </a:ln>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125554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B49964-A0D4-9FF3-BCD4-44C769B9107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11E68C4-8C9D-7930-F13D-658FE2B56235}"/>
              </a:ext>
            </a:extLst>
          </p:cNvPr>
          <p:cNvPicPr>
            <a:picLocks noChangeAspect="1"/>
          </p:cNvPicPr>
          <p:nvPr/>
        </p:nvPicPr>
        <p:blipFill>
          <a:blip r:embed="rId2"/>
          <a:stretch>
            <a:fillRect/>
          </a:stretch>
        </p:blipFill>
        <p:spPr>
          <a:xfrm>
            <a:off x="621676" y="1065120"/>
            <a:ext cx="6267804" cy="4493533"/>
          </a:xfrm>
          <a:prstGeom prst="rect">
            <a:avLst/>
          </a:prstGeom>
          <a:solidFill>
            <a:srgbClr val="FFFFFF">
              <a:shade val="85000"/>
            </a:srgbClr>
          </a:solidFill>
          <a:ln>
            <a:solidFill>
              <a:schemeClr val="tx2">
                <a:lumMod val="75000"/>
                <a:lumOff val="25000"/>
              </a:schemeClr>
            </a:solidFill>
          </a:ln>
          <a:scene3d>
            <a:camera prst="perspectiveContrastingLeftFacing">
              <a:rot lat="540000" lon="2100000" rev="0"/>
            </a:camera>
            <a:lightRig rig="soft" dir="t"/>
          </a:scene3d>
          <a:sp3d contourW="12700" prstMaterial="matte">
            <a:bevelT w="63500" h="50800"/>
            <a:contourClr>
              <a:srgbClr val="C0C0C0"/>
            </a:contourClr>
          </a:sp3d>
        </p:spPr>
      </p:pic>
      <p:sp>
        <p:nvSpPr>
          <p:cNvPr id="2" name="Title 1">
            <a:extLst>
              <a:ext uri="{FF2B5EF4-FFF2-40B4-BE49-F238E27FC236}">
                <a16:creationId xmlns:a16="http://schemas.microsoft.com/office/drawing/2014/main" id="{61B24194-D0A9-9F2F-D693-06B43EB39F0E}"/>
              </a:ext>
            </a:extLst>
          </p:cNvPr>
          <p:cNvSpPr txBox="1">
            <a:spLocks/>
          </p:cNvSpPr>
          <p:nvPr/>
        </p:nvSpPr>
        <p:spPr>
          <a:xfrm>
            <a:off x="8052496" y="1056640"/>
            <a:ext cx="3517827" cy="3125746"/>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000" dirty="0"/>
              <a:t>HTML Form Document</a:t>
            </a:r>
          </a:p>
        </p:txBody>
      </p:sp>
    </p:spTree>
    <p:extLst>
      <p:ext uri="{BB962C8B-B14F-4D97-AF65-F5344CB8AC3E}">
        <p14:creationId xmlns:p14="http://schemas.microsoft.com/office/powerpoint/2010/main" val="2528035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2DED6E-2292-068F-C194-ADB32024BD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8CF03-B7C0-BFCF-79BE-91E2E5977C5B}"/>
              </a:ext>
            </a:extLst>
          </p:cNvPr>
          <p:cNvSpPr txBox="1">
            <a:spLocks/>
          </p:cNvSpPr>
          <p:nvPr/>
        </p:nvSpPr>
        <p:spPr>
          <a:xfrm>
            <a:off x="8052496" y="1056640"/>
            <a:ext cx="3517827" cy="3125746"/>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000" dirty="0"/>
              <a:t>HTML Form Document</a:t>
            </a:r>
          </a:p>
        </p:txBody>
      </p:sp>
      <p:pic>
        <p:nvPicPr>
          <p:cNvPr id="5" name="Picture 4" descr="A screenshot of a computer&#10;&#10;AI-generated content may be incorrect.">
            <a:extLst>
              <a:ext uri="{FF2B5EF4-FFF2-40B4-BE49-F238E27FC236}">
                <a16:creationId xmlns:a16="http://schemas.microsoft.com/office/drawing/2014/main" id="{6646635E-8F6B-490E-06FF-A9A26E9382FA}"/>
              </a:ext>
            </a:extLst>
          </p:cNvPr>
          <p:cNvPicPr>
            <a:picLocks noChangeAspect="1"/>
          </p:cNvPicPr>
          <p:nvPr/>
        </p:nvPicPr>
        <p:blipFill>
          <a:blip r:embed="rId2"/>
          <a:stretch>
            <a:fillRect/>
          </a:stretch>
        </p:blipFill>
        <p:spPr>
          <a:xfrm>
            <a:off x="800100" y="1056640"/>
            <a:ext cx="6103919" cy="4104885"/>
          </a:xfrm>
          <a:prstGeom prst="rect">
            <a:avLst/>
          </a:prstGeom>
          <a:solidFill>
            <a:srgbClr val="FFFFFF">
              <a:shade val="85000"/>
            </a:srgbClr>
          </a:solidFill>
          <a:ln>
            <a:solidFill>
              <a:schemeClr val="tx2">
                <a:lumMod val="75000"/>
                <a:lumOff val="25000"/>
              </a:schemeClr>
            </a:solidFill>
          </a:ln>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338033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42CBF9-4630-2E78-1E46-A4D7E9F4BC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434BB3-3AD6-7861-3031-8E201D9C12D8}"/>
              </a:ext>
            </a:extLst>
          </p:cNvPr>
          <p:cNvSpPr txBox="1">
            <a:spLocks/>
          </p:cNvSpPr>
          <p:nvPr/>
        </p:nvSpPr>
        <p:spPr>
          <a:xfrm>
            <a:off x="0" y="-50800"/>
            <a:ext cx="7108890" cy="828081"/>
          </a:xfrm>
          <a:prstGeom prst="rect">
            <a:avLst/>
          </a:prstGeom>
        </p:spPr>
        <p:txBody>
          <a:bodyPr anchor="b">
            <a:normAutofit lnSpcReduction="10000"/>
          </a:bodyPr>
          <a:lstStyle>
            <a:defPPr>
              <a:defRPr lang="en-US"/>
            </a:defPPr>
            <a:lvl1pPr eaLnBrk="0" fontAlgn="base" hangingPunct="0">
              <a:spcBef>
                <a:spcPct val="0"/>
              </a:spcBef>
              <a:spcAft>
                <a:spcPct val="0"/>
              </a:spcAft>
              <a:defRPr sz="5200" b="1">
                <a:solidFill>
                  <a:srgbClr val="0072C6"/>
                </a:solidFill>
                <a:latin typeface="Arial" pitchFamily="34" charset="0"/>
                <a:ea typeface="+mj-ea"/>
                <a:cs typeface="Arial" pitchFamily="34" charset="0"/>
              </a:defRPr>
            </a:lvl1pPr>
            <a:lvl2pPr eaLnBrk="0" fontAlgn="base" hangingPunct="0">
              <a:spcBef>
                <a:spcPct val="0"/>
              </a:spcBef>
              <a:spcAft>
                <a:spcPct val="0"/>
              </a:spcAft>
              <a:defRPr sz="5867">
                <a:latin typeface="Calibri" pitchFamily="34" charset="0"/>
              </a:defRPr>
            </a:lvl2pPr>
            <a:lvl3pPr eaLnBrk="0" fontAlgn="base" hangingPunct="0">
              <a:spcBef>
                <a:spcPct val="0"/>
              </a:spcBef>
              <a:spcAft>
                <a:spcPct val="0"/>
              </a:spcAft>
              <a:defRPr sz="5867">
                <a:latin typeface="Calibri" pitchFamily="34" charset="0"/>
              </a:defRPr>
            </a:lvl3pPr>
            <a:lvl4pPr eaLnBrk="0" fontAlgn="base" hangingPunct="0">
              <a:spcBef>
                <a:spcPct val="0"/>
              </a:spcBef>
              <a:spcAft>
                <a:spcPct val="0"/>
              </a:spcAft>
              <a:defRPr sz="5867">
                <a:latin typeface="Calibri" pitchFamily="34" charset="0"/>
              </a:defRPr>
            </a:lvl4pPr>
            <a:lvl5pPr eaLnBrk="0" fontAlgn="base" hangingPunct="0">
              <a:spcBef>
                <a:spcPct val="0"/>
              </a:spcBef>
              <a:spcAft>
                <a:spcPct val="0"/>
              </a:spcAft>
              <a:defRPr sz="5867">
                <a:latin typeface="Calibri" pitchFamily="34" charset="0"/>
              </a:defRPr>
            </a:lvl5pPr>
            <a:lvl6pPr marL="609585" fontAlgn="base">
              <a:spcBef>
                <a:spcPct val="0"/>
              </a:spcBef>
              <a:spcAft>
                <a:spcPct val="0"/>
              </a:spcAft>
              <a:defRPr sz="5867">
                <a:latin typeface="Calibri" pitchFamily="34" charset="0"/>
              </a:defRPr>
            </a:lvl6pPr>
            <a:lvl7pPr marL="1219170" fontAlgn="base">
              <a:spcBef>
                <a:spcPct val="0"/>
              </a:spcBef>
              <a:spcAft>
                <a:spcPct val="0"/>
              </a:spcAft>
              <a:defRPr sz="5867">
                <a:latin typeface="Calibri" pitchFamily="34" charset="0"/>
              </a:defRPr>
            </a:lvl7pPr>
            <a:lvl8pPr marL="1828754" fontAlgn="base">
              <a:spcBef>
                <a:spcPct val="0"/>
              </a:spcBef>
              <a:spcAft>
                <a:spcPct val="0"/>
              </a:spcAft>
              <a:defRPr sz="5867">
                <a:latin typeface="Calibri" pitchFamily="34" charset="0"/>
              </a:defRPr>
            </a:lvl8pPr>
            <a:lvl9pPr marL="2438339" fontAlgn="base">
              <a:spcBef>
                <a:spcPct val="0"/>
              </a:spcBef>
              <a:spcAft>
                <a:spcPct val="0"/>
              </a:spcAft>
              <a:defRPr sz="5867">
                <a:latin typeface="Calibri" pitchFamily="34" charset="0"/>
              </a:defRPr>
            </a:lvl9pPr>
          </a:lstStyle>
          <a:p>
            <a:r>
              <a:rPr lang="en-US" dirty="0"/>
              <a:t>Power Automate</a:t>
            </a:r>
          </a:p>
        </p:txBody>
      </p:sp>
      <p:sp>
        <p:nvSpPr>
          <p:cNvPr id="3" name="Subtitle 2">
            <a:extLst>
              <a:ext uri="{FF2B5EF4-FFF2-40B4-BE49-F238E27FC236}">
                <a16:creationId xmlns:a16="http://schemas.microsoft.com/office/drawing/2014/main" id="{36479245-5765-B3F7-59AA-F7072C079DAB}"/>
              </a:ext>
            </a:extLst>
          </p:cNvPr>
          <p:cNvSpPr txBox="1">
            <a:spLocks/>
          </p:cNvSpPr>
          <p:nvPr/>
        </p:nvSpPr>
        <p:spPr>
          <a:xfrm>
            <a:off x="-156972" y="777281"/>
            <a:ext cx="4795584" cy="2991971"/>
          </a:xfrm>
          <a:prstGeom prst="rect">
            <a:avLst/>
          </a:prstGeom>
        </p:spPr>
        <p:txBody>
          <a:bodyPr vert="horz" lIns="91440" tIns="45720" rIns="91440" bIns="45720" rtlCol="0" anchor="ctr">
            <a:normAutofit/>
          </a:bodyPr>
          <a:lstStyle>
            <a:lvl1pPr marL="609585" indent="-609585" algn="l" rtl="0" eaLnBrk="0" fontAlgn="base" hangingPunct="0">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1pPr>
            <a:lvl2pPr marL="990575" indent="-380990"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2pPr>
            <a:lvl3pPr marL="1523962"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3pPr>
            <a:lvl4pPr marL="2133547" indent="-304792" algn="l" rtl="0" eaLnBrk="0" fontAlgn="base" hangingPunct="0">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4pPr>
            <a:lvl5pPr marL="2743131" indent="-304792" algn="l" rtl="0" eaLnBrk="0" fontAlgn="base" hangingPunct="0">
              <a:spcBef>
                <a:spcPct val="20000"/>
              </a:spcBef>
              <a:spcAft>
                <a:spcPct val="0"/>
              </a:spcAft>
              <a:buFont typeface="Arial" charset="0"/>
              <a:buNone/>
              <a:defRPr sz="2400" kern="1200">
                <a:solidFill>
                  <a:schemeClr val="tx1"/>
                </a:solidFill>
                <a:latin typeface="Arial" pitchFamily="34" charset="0"/>
                <a:ea typeface="+mn-ea"/>
                <a:cs typeface="Arial" pitchFamily="34" charset="0"/>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571500" indent="-228600"/>
            <a:r>
              <a:rPr lang="en-US" dirty="0"/>
              <a:t>Use the response from the form to load into </a:t>
            </a:r>
          </a:p>
          <a:p>
            <a:pPr marL="1028700" lvl="1" indent="-228600">
              <a:buFont typeface="Arial" panose="020B0604020202020204" pitchFamily="34" charset="0"/>
              <a:buChar char="•"/>
            </a:pPr>
            <a:r>
              <a:rPr lang="en-US" dirty="0"/>
              <a:t>Spreadsheet</a:t>
            </a:r>
          </a:p>
          <a:p>
            <a:pPr marL="1028700" lvl="1" indent="-228600">
              <a:buFont typeface="Arial" panose="020B0604020202020204" pitchFamily="34" charset="0"/>
              <a:buChar char="•"/>
            </a:pPr>
            <a:r>
              <a:rPr lang="en-US" dirty="0"/>
              <a:t>SharePoint Lists</a:t>
            </a:r>
          </a:p>
          <a:p>
            <a:pPr marL="1028700" lvl="1" indent="-228600">
              <a:buFont typeface="Arial" panose="020B0604020202020204" pitchFamily="34" charset="0"/>
              <a:buChar char="•"/>
            </a:pPr>
            <a:r>
              <a:rPr lang="en-US" dirty="0"/>
              <a:t>Other Databases</a:t>
            </a:r>
          </a:p>
          <a:p>
            <a:pPr marL="1028700" lvl="1" indent="-228600">
              <a:buFont typeface="Arial" panose="020B0604020202020204" pitchFamily="34" charset="0"/>
              <a:buChar char="•"/>
            </a:pPr>
            <a:r>
              <a:rPr lang="en-US" dirty="0"/>
              <a:t>Create work, documents, etc.</a:t>
            </a:r>
          </a:p>
        </p:txBody>
      </p:sp>
      <p:pic>
        <p:nvPicPr>
          <p:cNvPr id="5" name="Picture 4" descr="A diagram of a workflow&#10;&#10;AI-generated content may be incorrect.">
            <a:extLst>
              <a:ext uri="{FF2B5EF4-FFF2-40B4-BE49-F238E27FC236}">
                <a16:creationId xmlns:a16="http://schemas.microsoft.com/office/drawing/2014/main" id="{312741C0-94C8-27FC-4EE1-BAC71C4AA373}"/>
              </a:ext>
            </a:extLst>
          </p:cNvPr>
          <p:cNvPicPr>
            <a:picLocks noChangeAspect="1"/>
          </p:cNvPicPr>
          <p:nvPr/>
        </p:nvPicPr>
        <p:blipFill>
          <a:blip r:embed="rId2"/>
          <a:stretch>
            <a:fillRect/>
          </a:stretch>
        </p:blipFill>
        <p:spPr>
          <a:xfrm>
            <a:off x="5008372" y="777281"/>
            <a:ext cx="6896100" cy="4597400"/>
          </a:xfrm>
          <a:prstGeom prst="roundRect">
            <a:avLst>
              <a:gd name="adj" fmla="val 4984"/>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9886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648B3-2B95-3FA7-98B6-5B8B4841B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853FB-BC93-AF9A-7721-14DD37B37CC2}"/>
              </a:ext>
            </a:extLst>
          </p:cNvPr>
          <p:cNvSpPr txBox="1">
            <a:spLocks/>
          </p:cNvSpPr>
          <p:nvPr/>
        </p:nvSpPr>
        <p:spPr>
          <a:xfrm>
            <a:off x="0" y="0"/>
            <a:ext cx="12192000" cy="880321"/>
          </a:xfrm>
          <a:prstGeom prst="rect">
            <a:avLst/>
          </a:prstGeom>
        </p:spPr>
        <p:txBody>
          <a:bodyPr anchor="b">
            <a:normAutofit fontScale="925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of a Workflow tool</a:t>
            </a:r>
          </a:p>
        </p:txBody>
      </p:sp>
      <p:sp>
        <p:nvSpPr>
          <p:cNvPr id="3" name="Title 1">
            <a:extLst>
              <a:ext uri="{FF2B5EF4-FFF2-40B4-BE49-F238E27FC236}">
                <a16:creationId xmlns:a16="http://schemas.microsoft.com/office/drawing/2014/main" id="{B3325B05-A9B1-2BEB-F749-74E322E01243}"/>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21C2C82A-9E72-D262-3B3A-8B73A64AC355}"/>
              </a:ext>
            </a:extLst>
          </p:cNvPr>
          <p:cNvSpPr txBox="1"/>
          <p:nvPr/>
        </p:nvSpPr>
        <p:spPr>
          <a:xfrm>
            <a:off x="146114" y="992976"/>
            <a:ext cx="10892673" cy="4247317"/>
          </a:xfrm>
          <a:prstGeom prst="rect">
            <a:avLst/>
          </a:prstGeom>
          <a:noFill/>
        </p:spPr>
        <p:txBody>
          <a:bodyPr wrap="square">
            <a:spAutoFit/>
          </a:bodyPr>
          <a:lstStyle/>
          <a:p>
            <a:r>
              <a:rPr lang="en-GB" b="1" dirty="0"/>
              <a:t>Why Power Automate for a Workflow tool?</a:t>
            </a:r>
          </a:p>
          <a:p>
            <a:pPr marL="285750" indent="-285750">
              <a:buFont typeface="Arial" panose="020B0604020202020204" pitchFamily="34" charset="0"/>
              <a:buChar char="•"/>
            </a:pPr>
            <a:r>
              <a:rPr lang="en-GB" dirty="0"/>
              <a:t>Power Automate is a tool that government, the NHS, and charities already have access to through Microsoft Office.</a:t>
            </a:r>
          </a:p>
          <a:p>
            <a:pPr marL="285750" indent="-285750">
              <a:buFont typeface="Arial" panose="020B0604020202020204" pitchFamily="34" charset="0"/>
              <a:buChar char="•"/>
            </a:pPr>
            <a:r>
              <a:rPr lang="en-GB" dirty="0"/>
              <a:t>It provides a natural starting point for ‘citizen developers’ — people with process knowledge but little or no coding experience — to begin their journey into automation. </a:t>
            </a:r>
          </a:p>
          <a:p>
            <a:pPr marL="285750" indent="-285750">
              <a:buFont typeface="Arial" panose="020B0604020202020204" pitchFamily="34" charset="0"/>
              <a:buChar char="•"/>
            </a:pPr>
            <a:r>
              <a:rPr lang="en-GB" dirty="0"/>
              <a:t>By experimenting with low-code and no-code solutions, they can improve their own processes and gradually build confidence and skills.</a:t>
            </a:r>
          </a:p>
          <a:p>
            <a:pPr marL="285750" indent="-285750">
              <a:buFont typeface="Arial" panose="020B0604020202020204" pitchFamily="34" charset="0"/>
              <a:buChar char="•"/>
            </a:pPr>
            <a:r>
              <a:rPr lang="en-GB" dirty="0"/>
              <a:t>Individuals and teams are empowered to innovate, which in turn could create a ‘hive mind’ culture of shared problem-solving and continuous improvement.</a:t>
            </a:r>
          </a:p>
          <a:p>
            <a:pPr marL="285750" indent="-285750">
              <a:buFont typeface="Arial" panose="020B0604020202020204" pitchFamily="34" charset="0"/>
              <a:buChar char="•"/>
            </a:pPr>
            <a:r>
              <a:rPr lang="en-GB" dirty="0"/>
              <a:t>When combined with the </a:t>
            </a:r>
          </a:p>
          <a:p>
            <a:pPr marL="742950" lvl="1" indent="-285750">
              <a:buFont typeface="Arial" panose="020B0604020202020204" pitchFamily="34" charset="0"/>
              <a:buChar char="•"/>
            </a:pPr>
            <a:r>
              <a:rPr lang="en-GB" dirty="0"/>
              <a:t>innovation of large language models, </a:t>
            </a:r>
          </a:p>
          <a:p>
            <a:pPr marL="742950" lvl="1" indent="-285750">
              <a:buFont typeface="Arial" panose="020B0604020202020204" pitchFamily="34" charset="0"/>
              <a:buChar char="•"/>
            </a:pPr>
            <a:r>
              <a:rPr lang="en-GB" dirty="0"/>
              <a:t>business analyst skills, </a:t>
            </a:r>
          </a:p>
          <a:p>
            <a:pPr marL="742950" lvl="1" indent="-285750">
              <a:buFont typeface="Arial" panose="020B0604020202020204" pitchFamily="34" charset="0"/>
              <a:buChar char="•"/>
            </a:pPr>
            <a:r>
              <a:rPr lang="en-GB" dirty="0"/>
              <a:t>and practical examples</a:t>
            </a:r>
          </a:p>
          <a:p>
            <a:pPr lvl="1"/>
            <a:r>
              <a:rPr lang="en-GB" dirty="0"/>
              <a:t>the impact becomes cumulative. </a:t>
            </a:r>
          </a:p>
          <a:p>
            <a:endParaRPr lang="en-GB" dirty="0"/>
          </a:p>
        </p:txBody>
      </p:sp>
    </p:spTree>
    <p:extLst>
      <p:ext uri="{BB962C8B-B14F-4D97-AF65-F5344CB8AC3E}">
        <p14:creationId xmlns:p14="http://schemas.microsoft.com/office/powerpoint/2010/main" val="363966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3E15A2-DB9D-BB79-405D-5C0E82024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4DB2BB-A8BB-0593-87B7-AB56642011FF}"/>
              </a:ext>
            </a:extLst>
          </p:cNvPr>
          <p:cNvSpPr txBox="1">
            <a:spLocks/>
          </p:cNvSpPr>
          <p:nvPr/>
        </p:nvSpPr>
        <p:spPr>
          <a:xfrm>
            <a:off x="0" y="-223325"/>
            <a:ext cx="12280900" cy="1010726"/>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Power Automate Flow Return Example</a:t>
            </a:r>
          </a:p>
        </p:txBody>
      </p:sp>
      <p:pic>
        <p:nvPicPr>
          <p:cNvPr id="33" name="Graphic 32" descr="Gears">
            <a:extLst>
              <a:ext uri="{FF2B5EF4-FFF2-40B4-BE49-F238E27FC236}">
                <a16:creationId xmlns:a16="http://schemas.microsoft.com/office/drawing/2014/main" id="{131709E0-322B-0611-B16C-3BF877AD81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4058" y="820489"/>
            <a:ext cx="1289051" cy="1289051"/>
          </a:xfrm>
          <a:prstGeom prst="rect">
            <a:avLst/>
          </a:prstGeom>
        </p:spPr>
      </p:pic>
      <p:pic>
        <p:nvPicPr>
          <p:cNvPr id="16" name="Picture 15">
            <a:extLst>
              <a:ext uri="{FF2B5EF4-FFF2-40B4-BE49-F238E27FC236}">
                <a16:creationId xmlns:a16="http://schemas.microsoft.com/office/drawing/2014/main" id="{0A77F655-710D-3A01-E5EF-842490418927}"/>
              </a:ext>
            </a:extLst>
          </p:cNvPr>
          <p:cNvPicPr>
            <a:picLocks noChangeAspect="1"/>
          </p:cNvPicPr>
          <p:nvPr/>
        </p:nvPicPr>
        <p:blipFill>
          <a:blip r:embed="rId4"/>
          <a:stretch>
            <a:fillRect/>
          </a:stretch>
        </p:blipFill>
        <p:spPr>
          <a:xfrm>
            <a:off x="3863109" y="812800"/>
            <a:ext cx="1777419" cy="5374777"/>
          </a:xfrm>
          <a:prstGeom prst="roundRect">
            <a:avLst>
              <a:gd name="adj" fmla="val 4984"/>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7" name="Connector: Curved 16">
            <a:extLst>
              <a:ext uri="{FF2B5EF4-FFF2-40B4-BE49-F238E27FC236}">
                <a16:creationId xmlns:a16="http://schemas.microsoft.com/office/drawing/2014/main" id="{62455A49-82C6-0E7D-BD7E-041EFF1BA1ED}"/>
              </a:ext>
            </a:extLst>
          </p:cNvPr>
          <p:cNvCxnSpPr>
            <a:cxnSpLocks/>
            <a:stCxn id="16" idx="3"/>
            <a:endCxn id="18" idx="1"/>
          </p:cNvCxnSpPr>
          <p:nvPr/>
        </p:nvCxnSpPr>
        <p:spPr>
          <a:xfrm flipV="1">
            <a:off x="5640528" y="2746334"/>
            <a:ext cx="879740" cy="753855"/>
          </a:xfrm>
          <a:prstGeom prst="curvedConnector3">
            <a:avLst>
              <a:gd name="adj1" fmla="val 50000"/>
            </a:avLst>
          </a:prstGeom>
          <a:ln w="5715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32F9934B-6998-E925-4908-D561E93BAF09}"/>
              </a:ext>
            </a:extLst>
          </p:cNvPr>
          <p:cNvPicPr>
            <a:picLocks noChangeAspect="1"/>
          </p:cNvPicPr>
          <p:nvPr/>
        </p:nvPicPr>
        <p:blipFill>
          <a:blip r:embed="rId5"/>
          <a:stretch>
            <a:fillRect/>
          </a:stretch>
        </p:blipFill>
        <p:spPr>
          <a:xfrm>
            <a:off x="6520268" y="1899593"/>
            <a:ext cx="3631805" cy="1693482"/>
          </a:xfrm>
          <a:prstGeom prst="roundRect">
            <a:avLst>
              <a:gd name="adj" fmla="val 4984"/>
            </a:avLst>
          </a:prstGeom>
          <a:ln>
            <a:solidFill>
              <a:schemeClr val="accent1"/>
            </a:solidFill>
          </a:ln>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1377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181C42-E676-48AD-1DE9-9F77E61F17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EA7C72-D168-C185-D400-0B7F81D8D5AD}"/>
              </a:ext>
            </a:extLst>
          </p:cNvPr>
          <p:cNvSpPr txBox="1">
            <a:spLocks/>
          </p:cNvSpPr>
          <p:nvPr/>
        </p:nvSpPr>
        <p:spPr>
          <a:xfrm>
            <a:off x="0" y="-223325"/>
            <a:ext cx="12280900" cy="1010726"/>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Dynamic updates</a:t>
            </a:r>
          </a:p>
        </p:txBody>
      </p:sp>
      <p:pic>
        <p:nvPicPr>
          <p:cNvPr id="8" name="Picture 7" descr="&lt;svg viewBox=&quot;0 0 1000 700&quot; xmlns=&quot;http://www.w3.org/2000/svg&quot;&gt;&#10;  &lt;!-- Background --&gt;&#10;  &lt;rect width=&quot;1000&quot; height=&quot;700&quot; fill=&quot;#f8f9fa&quot;/&gt;&#10;  &lt;!-- Title --&gt;&#10;&lt;text x=&quot;500&quot; y=&quot;30&quot; font-family=&quot;Arial, sans-serif&quot; font-size=&quot;24&quot; font-weight=&quot;bold&quot; text-anchor=&quot;middle&quot; fill=&quot;#2c3e50&quot;&gt;SharePoint Lists → Power Automate → Dynamic Forms Workflow&lt;/text&gt;&#10;  &lt;!-- SharePoint Lists --&gt;&#10;  &lt;rect x=&quot;50&quot; y=&quot;80&quot; width=&quot;120&quot; height=&quot;80&quot; rx=&quot;8&quot; fill=&quot;#0078d4&quot; stroke=&quot;#005a9e&quot; stroke-width=&quot;2&quot;/&gt;&#10;  &lt;text x=&quot;110&quot; y=&quot;105&quot; font-family=&quot;Arial, sans-serif&quot; font-size=&quot;12&quot; font-weight=&quot;bold&quot; text-anchor=&quot;middle&quot; fill=&quot;white&quot;&gt;SharePoint&lt;/text&gt;&#10;  &lt;text x=&quot;110&quot; y=&quot;125&quot; font-family=&quot;Arial, sans-serif&quot; font-size=&quot;12&quot; font-weight=&quot;bold&quot; text-anchor=&quot;middle&quot; fill=&quot;white&quot;&gt;Lists&lt;/text&gt;&#10;  &lt;text x=&quot;110&quot; y=&quot;145&quot; font-family=&quot;Arial, sans-serif&quot; font-size=&quot;10&quot; text-anchor=&quot;middle&quot; fill=&quot;#cce7ff&quot;&gt;Data Source&lt;/text&gt;&#10;  &lt;!-- Arrow 1 --&gt;&#10;  &lt;path d=&quot;M 170 120 L 230 120&quot; stroke=&quot;#34495e&quot; stroke-width=&quot;3&quot; fill=&quot;none&quot; marker-end=&quot;url(#arrowhead)&quot;/&gt;&#10;  &lt;!-- Power Automate 1 --&gt;&#10;  &lt;rect x=&quot;250&quot; y=&quot;80&quot; width=&quot;120&quot; height=&quot;80&quot; rx=&quot;8&quot; fill=&quot;#0066cc&quot; stroke=&quot;#004d99&quot; stroke-width=&quot;2&quot;/&gt;&#10;  &lt;text x=&quot;310&quot; y=&quot;105&quot; font-family=&quot;Arial, sans-serif&quot; font-size=&quot;12&quot; font-weight=&quot;bold&quot; text-anchor=&quot;middle&quot; fill=&quot;white&quot;&gt;Power&lt;/text&gt;&#10;  &lt;text x=&quot;310&quot; y=&quot;125&quot; font-family=&quot;Arial, sans-serif&quot; font-size=&quot;12&quot; font-weight=&quot;bold&quot; text-anchor=&quot;middle&quot; fill=&quot;white&quot;&gt;Automate&lt;/text&gt;&#10;  &lt;text x=&quot;310&quot; y=&quot;145&quot; font-family=&quot;Arial, sans-serif&quot; font-size=&quot;10&quot; text-anchor=&quot;middle&quot; fill=&quot;#cce7ff&quot;&gt;Trigger&lt;/text&gt;&#10;  &lt;!-- Arrow 2 --&gt;&#10;  &lt;path d=&quot;M 370 120 L 430 120&quot; stroke=&quot;#34495e&quot; stroke-width=&quot;3&quot; fill=&quot;none&quot; marker-end=&quot;url(#arrowhead)&quot;/&gt;&#10;  &lt;!-- Form Creation --&gt;&#10;  &lt;rect x=&quot;450&quot; y=&quot;80&quot; width=&quot;120&quot; height=&quot;80&quot; rx=&quot;8&quot; fill=&quot;#28a745&quot; stroke=&quot;#1e7e34&quot; stroke-width=&quot;2&quot;/&gt;&#10;  &lt;text x=&quot;510&quot; y=&quot;105&quot; font-family=&quot;Arial, sans-serif&quot; font-size=&quot;12&quot; font-weight=&quot;bold&quot; text-anchor=&quot;middle&quot; fill=&quot;white&quot;&gt;Dynamic&lt;/text&gt;&#10;  &lt;text x=&quot;510&quot; y=&quot;125&quot; font-family=&quot;Arial, sans-serif&quot; font-size=&quot;12&quot; font-weight=&quot;bold&quot; text-anchor=&quot;middle&quot; fill=&quot;white&quot;&gt;Form&lt;/text&gt;&#10;  &lt;text x=&quot;510&quot; y=&quot;145&quot; font-family=&quot;Arial, sans-serif&quot; font-size=&quot;10&quot; text-anchor=&quot;middle&quot; fill=&quot;#d4edda&quot;&gt;Generated&lt;/text&gt;&#10;  &lt;!-- Arrow 3 --&gt;&#10;  &lt;path d=&quot;M 570 120 L 630 120&quot; stroke=&quot;#34495e&quot; stroke-width=&quot;3&quot; fill=&quot;none&quot; marker-end=&quot;url(#arrowhead)&quot;/&gt;&#10;  &lt;!-- Send to User --&gt;&#10;  &lt;rect x=&quot;650&quot; y=&quot;80&quot; width=&quot;120&quot; height=&quot;80&quot; rx=&quot;8&quot; fill=&quot;#fd7e14&quot; stroke=&quot;#e55a00&quot; stroke-width=&quot;2&quot;/&gt;&#10;  &lt;text x=&quot;710&quot; y=&quot;105&quot; font-family=&quot;Arial, sans-serif&quot; font-size=&quot;12&quot; font-weight=&quot;bold&quot; text-anchor=&quot;middle&quot; fill=&quot;white&quot;&gt;Send to&lt;/text&gt;&#10;  &lt;text x=&quot;710&quot; y=&quot;125&quot; font-family=&quot;Arial, sans-serif&quot; font-size=&quot;12&quot; font-weight=&quot;bold&quot; text-anchor=&quot;middle&quot; fill=&quot;white&quot;&gt;User&lt;/text&gt;&#10;  &lt;text x=&quot;710&quot; y=&quot;145&quot; font-family=&quot;Arial, sans-serif&quot; font-size=&quot;10&quot; text-anchor=&quot;middle&quot; fill=&quot;#fff3cd&quot;&gt;Email/Teams&lt;/text&gt;&#10;  &lt;!-- Arrow down --&gt;&#10;  &lt;path d=&quot;M 710 160 L 710 220&quot; stroke=&quot;#34495e&quot; stroke-width=&quot;3&quot; fill=&quot;none&quot; marker-end=&quot;url(#arrowhead)&quot;/&gt;&#10;  &lt;!-- User Interaction --&gt;&#10;  &lt;circle cx=&quot;710&quot; cy=&quot;270&quot; r=&quot;50&quot; fill=&quot;#6f42c1&quot; stroke=&quot;#5a2d8c&quot; stroke-width=&quot;3&quot;/&gt;&#10;  &lt;text x=&quot;710&quot; y=&quot;265&quot; font-family=&quot;Arial, sans-serif&quot; font-size=&quot;12&quot; font-weight=&quot;bold&quot; text-anchor=&quot;middle&quot; fill=&quot;white&quot;&gt;User&lt;/text&gt;&#10;  &lt;text x=&quot;710&quot; y=&quot;280&quot; font-family=&quot;Arial, sans-serif&quot; font-size=&quot;12&quot; font-weight=&quot;bold&quot; text-anchor=&quot;middle&quot; fill=&quot;white&quot;&gt;Completes&lt;/text&gt;&#10;  &lt;text x=&quot;710&quot; y=&quot;295&quot; font-family=&quot;Arial, sans-serif&quot; font-size=&quot;10&quot; text-anchor=&quot;middle&quot; fill=&quot;#e2d3f7&quot;&gt;Updates&lt;/text&gt;&#10;  &lt;!-- Arrow down and left --&gt;&#10;  &lt;path d=&quot;M 670 310 Q 640 340 580 340 L 520 340&quot; stroke=&quot;#34495e&quot; stroke-width=&quot;3&quot; fill=&quot;none&quot; marker-end=&quot;url(#arrowhead)&quot;/&gt;&#10;  &lt;!-- MFA Check --&gt;&#10;  &lt;rect x=&quot;400&quot; y=&quot;320&quot; width=&quot;120&quot; height=&quot;80&quot; rx=&quot;8&quot; fill=&quot;#dc3545&quot; stroke=&quot;#c82333&quot; stroke-width=&quot;2&quot;/&gt;&#10;  &lt;text x=&quot;460&quot; y=&quot;340&quot; font-family=&quot;Arial, sans-serif&quot; font-size=&quot;11&quot; font-weight=&quot;bold&quot; text-anchor=&quot;middle&quot; fill=&quot;white&quot;&gt;MFA&lt;/text&gt;&#10;  &lt;text x=&quot;460&quot; y=&quot;355&quot; font-family=&quot;Arial, sans-serif&quot; font-size=&quot;11&quot; font-weight=&quot;bold&quot; text-anchor=&quot;middle&quot; fill=&quot;white&quot;&gt;Authentication&lt;/text&gt;&#10;  &lt;text x=&quot;460&quot; y=&quot;375&quot; font-family=&quot;Arial, sans-serif&quot; font-size=&quot;10&quot; text-anchor=&quot;middle&quot; fill=&quot;#f8d7da&quot;&gt;(Optional)&lt;/text&gt;&#10;  &lt;text x=&quot;460&quot; y=&quot;390&quot; font-family=&quot;Arial, sans-serif&quot; font-size=&quot;9&quot; text-anchor=&quot;middle&quot; fill=&quot;#f8d7da&quot;&gt;Security Check&lt;/text&gt;&#10;  &lt;!-- Arrow left --&gt;&#10;  &lt;path d=&quot;M 400 360 L 340 360&quot; stroke=&quot;#34495e&quot; stroke-width=&quot;3&quot; fill=&quot;none&quot; marker-end=&quot;url(#arrowhead)&quot;/&gt;&#10;  &lt;!-- Power Automate 2 --&gt;&#10;  &lt;rect x=&quot;220&quot; y=&quot;320&quot; width=&quot;120&quot; height=&quot;80&quot; rx=&quot;8&quot; fill=&quot;#0066cc&quot; stroke=&quot;#004d99&quot; stroke-width=&quot;2&quot;/&gt;&#10;  &lt;text x=&quot;280&quot; y=&quot;340&quot; font-family=&quot;Arial, sans-serif&quot; font-size=&quot;12&quot; font-weight=&quot;bold&quot; text-anchor=&quot;middle&quot; fill=&quot;white&quot;&gt;Power&lt;/text&gt;&#10;  &lt;text x=&quot;280&quot; y=&quot;355&quot; font-family=&quot;Arial, sans-serif&quot; font-size=&quot;12&quot; font-weight=&quot;bold&quot; text-anchor=&quot;middle&quot; fill=&quot;white&quot;&gt;Automate&lt;/text&gt;&#10;  &lt;text x=&quot;280&quot; y=&quot;375&quot; font-family=&quot;Arial, sans-serif&quot; font-size=&quot;10&quot; text-anchor=&quot;middle&quot; fill=&quot;#cce7ff&quot;&gt;Process Response&lt;/text&gt;&#10;  &lt;!-- Arrow left --&gt;&#10;  &lt;path d=&quot;M 220 360 L 160 360&quot; stroke=&quot;#34495e&quot; stroke-width=&quot;3&quot; fill=&quot;none&quot; marker-end=&quot;url(#arrowhead)&quot;/&gt;&#10;  &lt;!-- Update SharePoint --&gt;&#10;  &lt;rect x=&quot;40&quot; y=&quot;320&quot; width=&quot;120&quot; height=&quot;80&quot; rx=&quot;8&quot; fill=&quot;#17a2b8&quot; stroke=&quot;#138496&quot; stroke-width=&quot;2&quot;/&gt;&#10;  &lt;text x=&quot;100&quot; y=&quot;340&quot; font-family=&quot;Arial, sans-serif&quot; font-size=&quot;12&quot; font-weight=&quot;bold&quot; text-anchor=&quot;middle&quot; fill=&quot;white&quot;&gt;Update&lt;/text&gt;&#10;  &lt;text x=&quot;100&quot; y=&quot;355&quot; font-family=&quot;Arial, sans-serif&quot; font-size=&quot;12&quot; font-weight=&quot;bold&quot; text-anchor=&quot;middle&quot; fill=&quot;white&quot;&gt;SharePoint&lt;/text&gt;&#10;  &lt;text x=&quot;100&quot; y=&quot;375&quot; font-family=&quot;Arial, sans-serif&quot; font-size=&quot;10&quot; text-anchor=&quot;middle&quot; fill=&quot;#d1ecf1&quot;&gt;Real-time&lt;/text&gt;&#10;  &lt;text x=&quot;100&quot; y=&quot;390&quot; font-family=&quot;Arial, sans-serif&quot; font-size=&quot;10&quot; text-anchor=&quot;middle&quot; fill=&quot;#d1ecf1&quot;&gt;Sync&lt;/text&gt;&#10;  &lt;!-- Real-time indicator --&gt;&#10;  &lt;circle cx=&quot;100&quot; cy=&quot;450&quot; r=&quot;15&quot; fill=&quot;#28a745&quot;&gt;&#10;    &lt;animate attributeName=&quot;opacity&quot; values=&quot;1;0.3;1&quot; dur=&quot;2s&quot; repeatCount=&quot;indefinite&quot;/&gt;&#10;  &lt;/circle&gt;&#10;  &lt;text x=&quot;100&quot; y=&quot;455&quot; font-family=&quot;Arial, sans-serif&quot; font-size=&quot;10&quot; font-weight=&quot;bold&quot; text-anchor=&quot;middle&quot; fill=&quot;white&quot;&gt;LIVE&lt;/text&gt;&#10;  &lt;!-- Arrow back up (feedback loop) --&gt;&#10;  &lt;path d=&quot;M 40 360 Q 10 360 10 200 Q 10 120 50 120&quot; stroke=&quot;#28a745&quot; stroke-width=&quot;2&quot; fill=&quot;none&quot; marker-end=&quot;url(#arrowheadGreen)&quot; stroke-dasharray=&quot;5,5&quot;/&gt;&#10;  &lt;!-- Real-time updates label --&gt;&#10;&lt;text x=&quot;20&quot; y=&quot;240&quot; font-family=&quot;Arial, sans-serif&quot; font-size=&quot;11&quot; font-weight=&quot;bold&quot; fill=&quot;#28a745&quot; transform=&quot;rotate(-90 20 240)&quot;&gt;Real-time Updates&lt;/text&gt;&#10;  &lt;!-- Legend --&gt;&#10;  &lt;rect x=&quot;50&quot; y=&quot;520&quot; width=&quot;900&quot; height=&quot;120&quot; rx=&quot;8&quot; fill=&quot;white&quot; stroke=&quot;#dee2e6&quot; stroke-width=&quot;1&quot;/&gt;&#10;  &lt;text x=&quot;500&quot; y=&quot;545&quot; font-family=&quot;Arial, sans-serif&quot; font-size=&quot;16&quot; font-weight=&quot;bold&quot; text-anchor=&quot;middle&quot; fill=&quot;#495057&quot;&gt;Process Flow Legend&lt;/text&gt;&#10;  &lt;!-- Legend items --&gt;&#10;  &lt;rect x=&quot;80&quot; y=&quot;560&quot; width=&quot;30&quot; height=&quot;20&quot; fill=&quot;#0078d4&quot;/&gt;&#10;  &lt;text x=&quot;120&quot; y=&quot;575&quot; font-family=&quot;Arial, sans-serif&quot; font-size=&quot;12&quot; fill=&quot;#495057&quot;&gt;Data Source&lt;/text&gt;&#10;  &lt;rect x=&quot;250&quot; y=&quot;560&quot; width=&quot;30&quot; height=&quot;20&quot; fill=&quot;#0066cc&quot;/&gt;&#10;  &lt;text x=&quot;290&quot; y=&quot;575&quot; font-family=&quot;Arial, sans-serif&quot; font-size=&quot;12&quot; fill=&quot;#495057&quot;&gt;Automation&lt;/text&gt;&#10;  &lt;rect x=&quot;420&quot; y=&quot;560&quot; width=&quot;30&quot; height=&quot;20&quot; fill=&quot;#28a745&quot;/&gt;&#10;  &lt;text x=&quot;460&quot; y=&quot;575&quot; font-family=&quot;Arial, sans-serif&quot; font-size=&quot;12&quot; fill=&quot;#495057&quot;&gt;Form Generation&lt;/text&gt;&#10;  &lt;rect x=&quot;590&quot; y=&quot;560&quot; width=&quot;30&quot; height=&quot;20&quot; fill=&quot;#fd7e14&quot;/&gt;&#10;  &lt;text x=&quot;630&quot; y=&quot;575&quot; font-family=&quot;Arial, sans-serif&quot; font-size=&quot;12&quot; fill=&quot;#495057&quot;&gt;Communication&lt;/text&gt;&#10;  &lt;circle cx=&quot;795&quot; cy=&quot;570&quot; r=&quot;10&quot; fill=&quot;#6f42c1&quot;/&gt;&#10;  &lt;text x=&quot;815&quot; y=&quot;575&quot; font-family=&quot;Arial, sans-serif&quot; font-size=&quot;12&quot; fill=&quot;#495057&quot;&gt;User Action&lt;/text&gt;&#10;  &lt;rect x=&quot;80&quot; y=&quot;590&quot; width=&quot;30&quot; height=&quot;20&quot; fill=&quot;#dc3545&quot;/&gt;&#10;  &lt;text x=&quot;120&quot; y=&quot;605&quot; font-family=&quot;Arial, sans-serif&quot; font-size=&quot;12&quot; fill=&quot;#495057&quot;&gt;Security (MFA)&lt;/text&gt;&#10;  &lt;rect x=&quot;250&quot; y=&quot;590&quot; width=&quot;30&quot; height=&quot;20&quot; fill=&quot;#17a2b8&quot;/&gt;&#10;  &lt;text x=&quot;290&quot; y=&quot;605&quot; font-family=&quot;Arial, sans-serif&quot; font-size=&quot;12&quot; fill=&quot;#495057&quot;&gt;Data Update&lt;/text&gt;&#10;  &lt;line x1=&quot;420&quot; y1=&quot;600&quot; x2=&quot;450&quot; y2=&quot;600&quot; stroke=&quot;#28a745&quot; stroke-width=&quot;2&quot; stroke-dasharray=&quot;5,5&quot;/&gt;&#10;  &lt;text x=&quot;460&quot; y=&quot;605&quot; font-family=&quot;Arial, sans-serif&quot; font-size=&quot;12&quot; fill=&quot;#495057&quot;&gt;Real-time Sync&lt;/text&gt;&#10;  &lt;path d=&quot;M 590 595 L 610 595&quot; stroke=&quot;#34495e&quot; stroke-width=&quot;3&quot; marker-end=&quot;url(#arrowhead)&quot;/&gt;&#10;  &lt;text x=&quot;620&quot; y=&quot;600&quot; font-family=&quot;Arial, sans-serif&quot; font-size=&quot;12&quot; fill=&quot;#495057&quot;&gt;Process Flow&lt;/text&gt;&#10;  &lt;!-- Key Features --&gt;&#10;&lt;text x=&quot;80&quot; y=&quot;625&quot; font-family=&quot;Arial, sans-serif&quot; font-size=&quot;14&quot; font-weight=&quot;bold&quot; fill=&quot;#495057&quot;&gt;Key Features:&lt;/text&gt;&#10;&lt;text x=&quot;190&quot; y=&quot;625&quot; font-family=&quot;Arial, sans-serif&quot; font-size=&quot;12&quot; fill=&quot;#495057&quot;&gt;• Dynamic form creation based on SharePoint data&lt;/text&gt;&#10;&lt;text x=&quot;460&quot; y=&quot;625&quot; font-family=&quot;Arial, sans-serif&quot; font-size=&quot;12&quot; fill=&quot;#495057&quot;&gt;• Optional secondary MFA authentication&lt;/text&gt;&#10;&lt;text x=&quot;720&quot; y=&quot;625&quot; font-family=&quot;Arial, sans-serif&quot; font-size=&quot;12&quot; fill=&quot;#495057&quot;&gt;• Real-time bidirectional updates&lt;/text&gt;&#10;  &lt;!-- Arrow markers --&gt;&#10;  &lt;defs&gt;&#10;    &lt;marker id=&quot;arrowhead&quot; markerWidth=&quot;10&quot; markerHeight=&quot;7&quot; refX=&quot;9&quot; refY=&quot;3.5&quot; orient=&quot;auto&quot;&gt;&#10;      &lt;polygon points=&quot;0 0, 10 3.5, 0 7&quot; fill=&quot;#34495e&quot;/&gt;&#10;    &lt;/marker&gt;&#10;    &lt;marker id=&quot;arrowheadGreen&quot; markerWidth=&quot;10&quot; markerHeight=&quot;7&quot; refX=&quot;9&quot; refY=&quot;3.5&quot; orient=&quot;auto&quot;&gt;&#10;      &lt;polygon points=&quot;0 0, 10 3.5, 0 7&quot; fill=&quot;#28a745&quot;/&gt;&#10;    &lt;/marker&gt;&#10;  &lt;/defs&gt;&#10;&lt;/svg&gt;" hidden="1">
            <a:extLst>
              <a:ext uri="{FF2B5EF4-FFF2-40B4-BE49-F238E27FC236}">
                <a16:creationId xmlns:a16="http://schemas.microsoft.com/office/drawing/2014/main" id="{61FD5E32-BF58-A3EB-C446-3D36696FA8FC}"/>
              </a:ext>
            </a:extLst>
          </p:cNvPr>
          <p:cNvPicPr>
            <a:picLocks noChangeAspect="1"/>
          </p:cNvPicPr>
          <p:nvPr/>
        </p:nvPicPr>
        <p:blipFill>
          <a:blip r:embed="rId3"/>
          <a:stretch>
            <a:fillRect/>
          </a:stretch>
        </p:blipFill>
        <p:spPr>
          <a:xfrm>
            <a:off x="2244363" y="884309"/>
            <a:ext cx="7864279" cy="5303215"/>
          </a:xfrm>
          <a:prstGeom prst="rect">
            <a:avLst/>
          </a:prstGeom>
        </p:spPr>
      </p:pic>
      <p:grpSp>
        <p:nvGrpSpPr>
          <p:cNvPr id="19" name="Group 18">
            <a:extLst>
              <a:ext uri="{FF2B5EF4-FFF2-40B4-BE49-F238E27FC236}">
                <a16:creationId xmlns:a16="http://schemas.microsoft.com/office/drawing/2014/main" id="{034D7225-0A2E-1397-2A00-1CA89A6B3FE5}"/>
              </a:ext>
            </a:extLst>
          </p:cNvPr>
          <p:cNvGrpSpPr/>
          <p:nvPr/>
        </p:nvGrpSpPr>
        <p:grpSpPr>
          <a:xfrm>
            <a:off x="3609885" y="736601"/>
            <a:ext cx="5432515" cy="5480828"/>
            <a:chOff x="2365285" y="933390"/>
            <a:chExt cx="7524929" cy="7690736"/>
          </a:xfrm>
        </p:grpSpPr>
        <p:pic>
          <p:nvPicPr>
            <p:cNvPr id="1026" name="Picture 2">
              <a:extLst>
                <a:ext uri="{FF2B5EF4-FFF2-40B4-BE49-F238E27FC236}">
                  <a16:creationId xmlns:a16="http://schemas.microsoft.com/office/drawing/2014/main" id="{EA67F012-F1B9-971D-74E2-E57A3CD02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5285" y="933390"/>
              <a:ext cx="7524929" cy="501661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F5DFD80-B867-DEBB-AA2B-0C957D8AEC44}"/>
                </a:ext>
              </a:extLst>
            </p:cNvPr>
            <p:cNvSpPr/>
            <p:nvPr/>
          </p:nvSpPr>
          <p:spPr>
            <a:xfrm>
              <a:off x="8510016" y="3632200"/>
              <a:ext cx="1170432" cy="6228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34899AB-6EC1-04A9-4B23-1A6FD3A91E96}"/>
                </a:ext>
              </a:extLst>
            </p:cNvPr>
            <p:cNvSpPr txBox="1"/>
            <p:nvPr/>
          </p:nvSpPr>
          <p:spPr>
            <a:xfrm>
              <a:off x="8333232" y="3532797"/>
              <a:ext cx="1524000" cy="604624"/>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Load Data </a:t>
              </a:r>
            </a:p>
            <a:p>
              <a:pPr algn="ctr"/>
              <a:r>
                <a:rPr lang="en-GB" sz="1100" dirty="0">
                  <a:latin typeface="Arial" panose="020B0604020202020204" pitchFamily="34" charset="0"/>
                  <a:cs typeface="Arial" panose="020B0604020202020204" pitchFamily="34" charset="0"/>
                </a:rPr>
                <a:t>Back</a:t>
              </a:r>
            </a:p>
          </p:txBody>
        </p:sp>
        <p:sp>
          <p:nvSpPr>
            <p:cNvPr id="30" name="TextBox 29">
              <a:extLst>
                <a:ext uri="{FF2B5EF4-FFF2-40B4-BE49-F238E27FC236}">
                  <a16:creationId xmlns:a16="http://schemas.microsoft.com/office/drawing/2014/main" id="{06D43862-8098-5202-E160-BE5A5EE7E3E0}"/>
                </a:ext>
              </a:extLst>
            </p:cNvPr>
            <p:cNvSpPr txBox="1"/>
            <p:nvPr/>
          </p:nvSpPr>
          <p:spPr>
            <a:xfrm>
              <a:off x="3018342" y="8257033"/>
              <a:ext cx="2888078" cy="367093"/>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SharePoint List</a:t>
              </a:r>
            </a:p>
          </p:txBody>
        </p:sp>
        <p:sp>
          <p:nvSpPr>
            <p:cNvPr id="31" name="TextBox 30">
              <a:extLst>
                <a:ext uri="{FF2B5EF4-FFF2-40B4-BE49-F238E27FC236}">
                  <a16:creationId xmlns:a16="http://schemas.microsoft.com/office/drawing/2014/main" id="{F1B987A0-58CA-BEC7-9FA3-745E4E7199B2}"/>
                </a:ext>
              </a:extLst>
            </p:cNvPr>
            <p:cNvSpPr txBox="1"/>
            <p:nvPr/>
          </p:nvSpPr>
          <p:spPr>
            <a:xfrm>
              <a:off x="6759009" y="8256330"/>
              <a:ext cx="2888078" cy="367093"/>
            </a:xfrm>
            <a:prstGeom prst="rect">
              <a:avLst/>
            </a:prstGeom>
            <a:noFill/>
          </p:spPr>
          <p:txBody>
            <a:bodyPr wrap="square" rtlCol="0">
              <a:spAutoFit/>
            </a:bodyPr>
            <a:lstStyle/>
            <a:p>
              <a:pPr algn="ctr"/>
              <a:r>
                <a:rPr lang="en-GB" sz="1100" dirty="0">
                  <a:latin typeface="Arial" panose="020B0604020202020204" pitchFamily="34" charset="0"/>
                  <a:cs typeface="Arial" panose="020B0604020202020204" pitchFamily="34" charset="0"/>
                </a:rPr>
                <a:t>User Update</a:t>
              </a:r>
            </a:p>
          </p:txBody>
        </p:sp>
      </p:grpSp>
      <p:sp>
        <p:nvSpPr>
          <p:cNvPr id="13" name="Title 1">
            <a:extLst>
              <a:ext uri="{FF2B5EF4-FFF2-40B4-BE49-F238E27FC236}">
                <a16:creationId xmlns:a16="http://schemas.microsoft.com/office/drawing/2014/main" id="{F3325D60-79BA-6471-B33F-CBA0CD76F82C}"/>
              </a:ext>
            </a:extLst>
          </p:cNvPr>
          <p:cNvSpPr txBox="1">
            <a:spLocks/>
          </p:cNvSpPr>
          <p:nvPr/>
        </p:nvSpPr>
        <p:spPr>
          <a:xfrm>
            <a:off x="0" y="530759"/>
            <a:ext cx="12280900" cy="523221"/>
          </a:xfrm>
          <a:prstGeom prst="rect">
            <a:avLst/>
          </a:prstGeom>
        </p:spPr>
        <p:txBody>
          <a:bodyPr anchor="b">
            <a:normAutofit fontScale="70000" lnSpcReduction="2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2500" dirty="0">
                <a:solidFill>
                  <a:schemeClr val="bg1">
                    <a:lumMod val="50000"/>
                  </a:schemeClr>
                </a:solidFill>
              </a:rPr>
              <a:t>Using a webhook request to obtain the data to process into a form to then submit updates back to the source</a:t>
            </a:r>
          </a:p>
        </p:txBody>
      </p:sp>
      <p:grpSp>
        <p:nvGrpSpPr>
          <p:cNvPr id="29" name="Group 28">
            <a:extLst>
              <a:ext uri="{FF2B5EF4-FFF2-40B4-BE49-F238E27FC236}">
                <a16:creationId xmlns:a16="http://schemas.microsoft.com/office/drawing/2014/main" id="{23402B88-DE38-3C32-CBDF-2E0929C08C35}"/>
              </a:ext>
            </a:extLst>
          </p:cNvPr>
          <p:cNvGrpSpPr/>
          <p:nvPr/>
        </p:nvGrpSpPr>
        <p:grpSpPr>
          <a:xfrm>
            <a:off x="3977377" y="4275135"/>
            <a:ext cx="4697530" cy="1656300"/>
            <a:chOff x="3528298" y="4413311"/>
            <a:chExt cx="5002927" cy="1816538"/>
          </a:xfrm>
        </p:grpSpPr>
        <p:pic>
          <p:nvPicPr>
            <p:cNvPr id="21" name="Picture 20">
              <a:extLst>
                <a:ext uri="{FF2B5EF4-FFF2-40B4-BE49-F238E27FC236}">
                  <a16:creationId xmlns:a16="http://schemas.microsoft.com/office/drawing/2014/main" id="{DF8BAF41-B511-2CA4-4DA8-C9CE508D7524}"/>
                </a:ext>
              </a:extLst>
            </p:cNvPr>
            <p:cNvPicPr>
              <a:picLocks noChangeAspect="1"/>
            </p:cNvPicPr>
            <p:nvPr/>
          </p:nvPicPr>
          <p:blipFill>
            <a:blip r:embed="rId5"/>
            <a:stretch>
              <a:fillRect/>
            </a:stretch>
          </p:blipFill>
          <p:spPr>
            <a:xfrm>
              <a:off x="6745541" y="4413311"/>
              <a:ext cx="1785684" cy="1816538"/>
            </a:xfrm>
            <a:prstGeom prst="rect">
              <a:avLst/>
            </a:prstGeom>
            <a:ln>
              <a:solidFill>
                <a:schemeClr val="tx2">
                  <a:lumMod val="75000"/>
                </a:schemeClr>
              </a:solidFill>
            </a:ln>
          </p:spPr>
        </p:pic>
        <p:pic>
          <p:nvPicPr>
            <p:cNvPr id="23" name="Picture 22">
              <a:extLst>
                <a:ext uri="{FF2B5EF4-FFF2-40B4-BE49-F238E27FC236}">
                  <a16:creationId xmlns:a16="http://schemas.microsoft.com/office/drawing/2014/main" id="{21D7A18B-A387-7353-BFF8-DC6AE5D5327C}"/>
                </a:ext>
              </a:extLst>
            </p:cNvPr>
            <p:cNvPicPr>
              <a:picLocks noChangeAspect="1"/>
            </p:cNvPicPr>
            <p:nvPr/>
          </p:nvPicPr>
          <p:blipFill>
            <a:blip r:embed="rId6"/>
            <a:srcRect r="27628"/>
            <a:stretch>
              <a:fillRect/>
            </a:stretch>
          </p:blipFill>
          <p:spPr>
            <a:xfrm>
              <a:off x="3528298" y="4413311"/>
              <a:ext cx="2526427" cy="1816538"/>
            </a:xfrm>
            <a:prstGeom prst="rect">
              <a:avLst/>
            </a:prstGeom>
            <a:ln>
              <a:solidFill>
                <a:schemeClr val="tx2">
                  <a:lumMod val="75000"/>
                </a:schemeClr>
              </a:solidFill>
            </a:ln>
          </p:spPr>
        </p:pic>
        <p:cxnSp>
          <p:nvCxnSpPr>
            <p:cNvPr id="25" name="Straight Arrow Connector 24">
              <a:extLst>
                <a:ext uri="{FF2B5EF4-FFF2-40B4-BE49-F238E27FC236}">
                  <a16:creationId xmlns:a16="http://schemas.microsoft.com/office/drawing/2014/main" id="{35177D7C-0775-10FB-4DD1-5655DD24ABEF}"/>
                </a:ext>
              </a:extLst>
            </p:cNvPr>
            <p:cNvCxnSpPr/>
            <p:nvPr/>
          </p:nvCxnSpPr>
          <p:spPr>
            <a:xfrm>
              <a:off x="6096000" y="4984750"/>
              <a:ext cx="603250"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0728D38-0D9D-67B8-9DBB-2836F4B4042E}"/>
                </a:ext>
              </a:extLst>
            </p:cNvPr>
            <p:cNvCxnSpPr>
              <a:cxnSpLocks/>
            </p:cNvCxnSpPr>
            <p:nvPr/>
          </p:nvCxnSpPr>
          <p:spPr>
            <a:xfrm flipH="1">
              <a:off x="6096000" y="5721350"/>
              <a:ext cx="603250" cy="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Refresh icon - Download on Iconfinder on Iconfinder">
              <a:extLst>
                <a:ext uri="{FF2B5EF4-FFF2-40B4-BE49-F238E27FC236}">
                  <a16:creationId xmlns:a16="http://schemas.microsoft.com/office/drawing/2014/main" id="{C1EBD8E6-B59A-8AEA-7411-2405A09B56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0108" y="5153025"/>
              <a:ext cx="400050" cy="4000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330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9D3CB-E143-0CCC-D9C3-A16CC6791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DB6DA-9A67-71B7-27BC-30195CD8F841}"/>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Document the ‘as is’</a:t>
            </a:r>
          </a:p>
        </p:txBody>
      </p:sp>
      <p:sp>
        <p:nvSpPr>
          <p:cNvPr id="3" name="Title 1">
            <a:extLst>
              <a:ext uri="{FF2B5EF4-FFF2-40B4-BE49-F238E27FC236}">
                <a16:creationId xmlns:a16="http://schemas.microsoft.com/office/drawing/2014/main" id="{EAF57051-A945-F14B-72B2-8A0E503FDB3F}"/>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71A6EF80-F6AC-526A-D283-A857D97A9B23}"/>
              </a:ext>
            </a:extLst>
          </p:cNvPr>
          <p:cNvSpPr txBox="1"/>
          <p:nvPr/>
        </p:nvSpPr>
        <p:spPr>
          <a:xfrm>
            <a:off x="146114" y="959971"/>
            <a:ext cx="10892673" cy="3970318"/>
          </a:xfrm>
          <a:prstGeom prst="rect">
            <a:avLst/>
          </a:prstGeom>
          <a:noFill/>
        </p:spPr>
        <p:txBody>
          <a:bodyPr wrap="square">
            <a:spAutoFit/>
          </a:bodyPr>
          <a:lstStyle/>
          <a:p>
            <a:pPr marL="285750" indent="-285750">
              <a:buFont typeface="Arial" panose="020B0604020202020204" pitchFamily="34" charset="0"/>
              <a:buChar char="•"/>
            </a:pPr>
            <a:r>
              <a:rPr lang="en-GB" sz="1800" dirty="0"/>
              <a:t>Without understanding the process you are not able to understand the opportunities. </a:t>
            </a:r>
          </a:p>
          <a:p>
            <a:pPr marL="285750" indent="-285750">
              <a:buFont typeface="Arial" panose="020B0604020202020204" pitchFamily="34" charset="0"/>
              <a:buChar char="•"/>
            </a:pPr>
            <a:r>
              <a:rPr lang="en-GB" dirty="0"/>
              <a:t>Look to address current workaround that impact source data and introduce human interventions – this could often be just updating a report to display date in a different way or building controls on how you receive data.</a:t>
            </a:r>
          </a:p>
          <a:p>
            <a:endParaRPr lang="en-GB" dirty="0"/>
          </a:p>
          <a:p>
            <a:r>
              <a:rPr lang="en-GB" sz="1800" dirty="0"/>
              <a:t>Remember:</a:t>
            </a:r>
          </a:p>
          <a:p>
            <a:pPr marL="285750" indent="-285750">
              <a:buFont typeface="Arial" panose="020B0604020202020204" pitchFamily="34" charset="0"/>
              <a:buChar char="•"/>
            </a:pPr>
            <a:r>
              <a:rPr lang="en-GB" dirty="0"/>
              <a:t>You need to involve the people in the process who produce the outputs </a:t>
            </a:r>
          </a:p>
          <a:p>
            <a:pPr marL="285750" indent="-285750">
              <a:buFont typeface="Arial" panose="020B0604020202020204" pitchFamily="34" charset="0"/>
              <a:buChar char="•"/>
            </a:pPr>
            <a:r>
              <a:rPr lang="en-GB" dirty="0"/>
              <a:t>Be prepared to work differently </a:t>
            </a:r>
          </a:p>
          <a:p>
            <a:pPr marL="285750" indent="-285750">
              <a:buFont typeface="Arial" panose="020B0604020202020204" pitchFamily="34" charset="0"/>
              <a:buChar char="•"/>
            </a:pPr>
            <a:r>
              <a:rPr lang="en-GB" dirty="0"/>
              <a:t>Look to previous solutions to problems and linking and evolving processes along the way can optimise and speed up solution design and build on what's there than start a new each time. </a:t>
            </a:r>
          </a:p>
          <a:p>
            <a:endParaRPr lang="en-GB" dirty="0"/>
          </a:p>
          <a:p>
            <a:r>
              <a:rPr lang="en-GB" dirty="0"/>
              <a:t>Don’t disembark an initiative so quickly….</a:t>
            </a:r>
          </a:p>
          <a:p>
            <a:pPr marL="285750" indent="-285750">
              <a:buFont typeface="Arial" panose="020B0604020202020204" pitchFamily="34" charset="0"/>
              <a:buChar char="•"/>
            </a:pPr>
            <a:r>
              <a:rPr lang="en-GB" dirty="0"/>
              <a:t>Automation often fits the 80/90% of use cases so consider </a:t>
            </a:r>
            <a:r>
              <a:rPr lang="en-GB" sz="1800" dirty="0"/>
              <a:t>if this complexity build into the ‘to be’ process if a ‘human in the</a:t>
            </a:r>
            <a:r>
              <a:rPr lang="en-GB" dirty="0"/>
              <a:t> loop’ approach could manage exceptions rather than rule out the whole process and what  improvements can be made </a:t>
            </a:r>
            <a:endParaRPr lang="en-GB" sz="1800" dirty="0"/>
          </a:p>
        </p:txBody>
      </p:sp>
    </p:spTree>
    <p:extLst>
      <p:ext uri="{BB962C8B-B14F-4D97-AF65-F5344CB8AC3E}">
        <p14:creationId xmlns:p14="http://schemas.microsoft.com/office/powerpoint/2010/main" val="3565769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F58E1-760B-D91C-4834-6727128E8A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342FE-106D-2EDA-A051-E2E8566D7FFC}"/>
              </a:ext>
            </a:extLst>
          </p:cNvPr>
          <p:cNvSpPr txBox="1">
            <a:spLocks/>
          </p:cNvSpPr>
          <p:nvPr/>
        </p:nvSpPr>
        <p:spPr>
          <a:xfrm>
            <a:off x="0" y="0"/>
            <a:ext cx="12192000" cy="880321"/>
          </a:xfrm>
          <a:prstGeom prst="rect">
            <a:avLst/>
          </a:prstGeom>
        </p:spPr>
        <p:txBody>
          <a:bodyPr anchor="b">
            <a:normAutofit fontScale="85000"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Create a ‘Product Requirement Document’</a:t>
            </a:r>
          </a:p>
        </p:txBody>
      </p:sp>
      <p:sp>
        <p:nvSpPr>
          <p:cNvPr id="3" name="Title 1">
            <a:extLst>
              <a:ext uri="{FF2B5EF4-FFF2-40B4-BE49-F238E27FC236}">
                <a16:creationId xmlns:a16="http://schemas.microsoft.com/office/drawing/2014/main" id="{C195B232-2048-E5F3-03AE-4A737F4C1239}"/>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AE099264-942B-5FE8-F3C8-5449206B81C4}"/>
              </a:ext>
            </a:extLst>
          </p:cNvPr>
          <p:cNvSpPr txBox="1"/>
          <p:nvPr/>
        </p:nvSpPr>
        <p:spPr>
          <a:xfrm>
            <a:off x="146114" y="959971"/>
            <a:ext cx="10892673" cy="1754326"/>
          </a:xfrm>
          <a:prstGeom prst="rect">
            <a:avLst/>
          </a:prstGeom>
          <a:noFill/>
        </p:spPr>
        <p:txBody>
          <a:bodyPr wrap="square">
            <a:spAutoFit/>
          </a:bodyPr>
          <a:lstStyle/>
          <a:p>
            <a:pPr marL="285750" indent="-285750">
              <a:buFont typeface="Arial" panose="020B0604020202020204" pitchFamily="34" charset="0"/>
              <a:buChar char="•"/>
            </a:pPr>
            <a:r>
              <a:rPr lang="en-GB" sz="1800" dirty="0"/>
              <a:t>A Produc</a:t>
            </a:r>
            <a:r>
              <a:rPr lang="en-GB" dirty="0"/>
              <a:t>t</a:t>
            </a:r>
            <a:r>
              <a:rPr lang="en-GB" sz="1800" dirty="0"/>
              <a:t> requirement document (PRD) is a light-touch requirements document to generate the outcome. </a:t>
            </a:r>
          </a:p>
          <a:p>
            <a:pPr marL="285750" indent="-285750">
              <a:buFont typeface="Arial" panose="020B0604020202020204" pitchFamily="34" charset="0"/>
              <a:buChar char="•"/>
            </a:pPr>
            <a:r>
              <a:rPr lang="en-GB" sz="1800" dirty="0"/>
              <a:t>Use an LLM or other tools. </a:t>
            </a:r>
          </a:p>
          <a:p>
            <a:pPr marL="285750" indent="-285750">
              <a:buFont typeface="Arial" panose="020B0604020202020204" pitchFamily="34" charset="0"/>
              <a:buChar char="•"/>
            </a:pPr>
            <a:r>
              <a:rPr lang="en-GB" sz="1800" dirty="0"/>
              <a:t>Always consider the data and anonymise any information. Use it as an assistant to your idea and it will enable you to expand. There is no blueprint for this document, but the basics should include the problem, scope, ‘as is’, ‘to be’ and outputs to support the new process development (and links to supporting documents). </a:t>
            </a:r>
          </a:p>
          <a:p>
            <a:pPr marL="285750" indent="-285750">
              <a:buFont typeface="Arial" panose="020B0604020202020204" pitchFamily="34" charset="0"/>
              <a:buChar char="•"/>
            </a:pPr>
            <a:r>
              <a:rPr lang="en-GB" sz="1800" dirty="0"/>
              <a:t>Use tools like mermaid to document the processes and maintain/update easier. </a:t>
            </a:r>
          </a:p>
        </p:txBody>
      </p:sp>
      <p:pic>
        <p:nvPicPr>
          <p:cNvPr id="6" name="Picture 5">
            <a:extLst>
              <a:ext uri="{FF2B5EF4-FFF2-40B4-BE49-F238E27FC236}">
                <a16:creationId xmlns:a16="http://schemas.microsoft.com/office/drawing/2014/main" id="{9EEA079B-892B-52F3-7C80-CD7B140EB8E7}"/>
              </a:ext>
            </a:extLst>
          </p:cNvPr>
          <p:cNvPicPr>
            <a:picLocks noChangeAspect="1"/>
          </p:cNvPicPr>
          <p:nvPr/>
        </p:nvPicPr>
        <p:blipFill>
          <a:blip r:embed="rId2"/>
          <a:stretch>
            <a:fillRect/>
          </a:stretch>
        </p:blipFill>
        <p:spPr>
          <a:xfrm>
            <a:off x="371475" y="2793947"/>
            <a:ext cx="3427526" cy="3363406"/>
          </a:xfrm>
          <a:prstGeom prst="rect">
            <a:avLst/>
          </a:prstGeom>
          <a:ln>
            <a:solidFill>
              <a:schemeClr val="accent1"/>
            </a:solidFill>
          </a:ln>
        </p:spPr>
      </p:pic>
      <p:pic>
        <p:nvPicPr>
          <p:cNvPr id="8" name="Picture 7">
            <a:extLst>
              <a:ext uri="{FF2B5EF4-FFF2-40B4-BE49-F238E27FC236}">
                <a16:creationId xmlns:a16="http://schemas.microsoft.com/office/drawing/2014/main" id="{1B5C6252-D29E-AF54-1A52-97AFEB81F159}"/>
              </a:ext>
            </a:extLst>
          </p:cNvPr>
          <p:cNvPicPr>
            <a:picLocks noChangeAspect="1"/>
          </p:cNvPicPr>
          <p:nvPr/>
        </p:nvPicPr>
        <p:blipFill>
          <a:blip r:embed="rId3"/>
          <a:stretch>
            <a:fillRect/>
          </a:stretch>
        </p:blipFill>
        <p:spPr>
          <a:xfrm>
            <a:off x="3939944" y="2793947"/>
            <a:ext cx="2547152" cy="1546529"/>
          </a:xfrm>
          <a:prstGeom prst="rect">
            <a:avLst/>
          </a:prstGeom>
          <a:ln>
            <a:solidFill>
              <a:schemeClr val="accent1"/>
            </a:solidFill>
          </a:ln>
        </p:spPr>
      </p:pic>
      <p:pic>
        <p:nvPicPr>
          <p:cNvPr id="10" name="Picture 9">
            <a:extLst>
              <a:ext uri="{FF2B5EF4-FFF2-40B4-BE49-F238E27FC236}">
                <a16:creationId xmlns:a16="http://schemas.microsoft.com/office/drawing/2014/main" id="{38B23E98-B020-AD71-AA94-6914DFD19C0A}"/>
              </a:ext>
            </a:extLst>
          </p:cNvPr>
          <p:cNvPicPr>
            <a:picLocks noChangeAspect="1"/>
          </p:cNvPicPr>
          <p:nvPr/>
        </p:nvPicPr>
        <p:blipFill>
          <a:blip r:embed="rId4"/>
          <a:stretch>
            <a:fillRect/>
          </a:stretch>
        </p:blipFill>
        <p:spPr>
          <a:xfrm>
            <a:off x="7396411" y="4072379"/>
            <a:ext cx="2473454" cy="1595220"/>
          </a:xfrm>
          <a:prstGeom prst="rect">
            <a:avLst/>
          </a:prstGeom>
          <a:ln>
            <a:solidFill>
              <a:schemeClr val="accent1"/>
            </a:solidFill>
          </a:ln>
        </p:spPr>
      </p:pic>
      <p:cxnSp>
        <p:nvCxnSpPr>
          <p:cNvPr id="12" name="Connector: Elbow 11">
            <a:extLst>
              <a:ext uri="{FF2B5EF4-FFF2-40B4-BE49-F238E27FC236}">
                <a16:creationId xmlns:a16="http://schemas.microsoft.com/office/drawing/2014/main" id="{546C733B-1E4D-13BE-F20C-A4924BFFA820}"/>
              </a:ext>
            </a:extLst>
          </p:cNvPr>
          <p:cNvCxnSpPr>
            <a:cxnSpLocks/>
            <a:stCxn id="8" idx="3"/>
            <a:endCxn id="10" idx="1"/>
          </p:cNvCxnSpPr>
          <p:nvPr/>
        </p:nvCxnSpPr>
        <p:spPr>
          <a:xfrm>
            <a:off x="6487096" y="3567212"/>
            <a:ext cx="909315" cy="1302777"/>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2A2CD0-1224-8B2E-43E8-413B9378E75B}"/>
              </a:ext>
            </a:extLst>
          </p:cNvPr>
          <p:cNvSpPr txBox="1"/>
          <p:nvPr/>
        </p:nvSpPr>
        <p:spPr>
          <a:xfrm>
            <a:off x="3900467" y="2738451"/>
            <a:ext cx="2153568" cy="369332"/>
          </a:xfrm>
          <a:prstGeom prst="rect">
            <a:avLst/>
          </a:prstGeom>
          <a:noFill/>
        </p:spPr>
        <p:txBody>
          <a:bodyPr wrap="square" rtlCol="0">
            <a:spAutoFit/>
          </a:bodyPr>
          <a:lstStyle/>
          <a:p>
            <a:r>
              <a:rPr lang="en-GB" dirty="0"/>
              <a:t>‘as is’</a:t>
            </a:r>
          </a:p>
        </p:txBody>
      </p:sp>
      <p:sp>
        <p:nvSpPr>
          <p:cNvPr id="14" name="TextBox 13">
            <a:extLst>
              <a:ext uri="{FF2B5EF4-FFF2-40B4-BE49-F238E27FC236}">
                <a16:creationId xmlns:a16="http://schemas.microsoft.com/office/drawing/2014/main" id="{37D0523F-2289-7C1A-3897-E0F514290CCE}"/>
              </a:ext>
            </a:extLst>
          </p:cNvPr>
          <p:cNvSpPr txBox="1"/>
          <p:nvPr/>
        </p:nvSpPr>
        <p:spPr>
          <a:xfrm>
            <a:off x="7396411" y="4021762"/>
            <a:ext cx="2153568" cy="369332"/>
          </a:xfrm>
          <a:prstGeom prst="rect">
            <a:avLst/>
          </a:prstGeom>
          <a:noFill/>
        </p:spPr>
        <p:txBody>
          <a:bodyPr wrap="square" rtlCol="0">
            <a:spAutoFit/>
          </a:bodyPr>
          <a:lstStyle/>
          <a:p>
            <a:r>
              <a:rPr lang="en-GB" dirty="0"/>
              <a:t>‘to be’</a:t>
            </a:r>
          </a:p>
        </p:txBody>
      </p:sp>
      <p:pic>
        <p:nvPicPr>
          <p:cNvPr id="25" name="Picture 24">
            <a:extLst>
              <a:ext uri="{FF2B5EF4-FFF2-40B4-BE49-F238E27FC236}">
                <a16:creationId xmlns:a16="http://schemas.microsoft.com/office/drawing/2014/main" id="{433B136A-508E-4984-6256-D6098FEF1DCA}"/>
              </a:ext>
            </a:extLst>
          </p:cNvPr>
          <p:cNvPicPr>
            <a:picLocks noChangeAspect="1"/>
          </p:cNvPicPr>
          <p:nvPr/>
        </p:nvPicPr>
        <p:blipFill>
          <a:blip r:embed="rId5"/>
          <a:stretch>
            <a:fillRect/>
          </a:stretch>
        </p:blipFill>
        <p:spPr>
          <a:xfrm>
            <a:off x="10275216" y="2602712"/>
            <a:ext cx="1185617" cy="3295317"/>
          </a:xfrm>
          <a:prstGeom prst="rect">
            <a:avLst/>
          </a:prstGeom>
          <a:ln>
            <a:solidFill>
              <a:schemeClr val="accent1"/>
            </a:solidFill>
          </a:ln>
        </p:spPr>
      </p:pic>
      <p:grpSp>
        <p:nvGrpSpPr>
          <p:cNvPr id="29" name="Group 28">
            <a:extLst>
              <a:ext uri="{FF2B5EF4-FFF2-40B4-BE49-F238E27FC236}">
                <a16:creationId xmlns:a16="http://schemas.microsoft.com/office/drawing/2014/main" id="{D5DFD700-DB00-43FC-685F-9D22C5A9A4A4}"/>
              </a:ext>
            </a:extLst>
          </p:cNvPr>
          <p:cNvGrpSpPr/>
          <p:nvPr/>
        </p:nvGrpSpPr>
        <p:grpSpPr>
          <a:xfrm>
            <a:off x="7758792" y="2649070"/>
            <a:ext cx="2443367" cy="779930"/>
            <a:chOff x="7831849" y="2923117"/>
            <a:chExt cx="2443367" cy="779930"/>
          </a:xfrm>
        </p:grpSpPr>
        <p:sp>
          <p:nvSpPr>
            <p:cNvPr id="26" name="Arrow: Striped Right 25">
              <a:extLst>
                <a:ext uri="{FF2B5EF4-FFF2-40B4-BE49-F238E27FC236}">
                  <a16:creationId xmlns:a16="http://schemas.microsoft.com/office/drawing/2014/main" id="{F8CBCDA3-3C46-67ED-B7B7-9FAAC4BA6C3A}"/>
                </a:ext>
              </a:extLst>
            </p:cNvPr>
            <p:cNvSpPr/>
            <p:nvPr/>
          </p:nvSpPr>
          <p:spPr>
            <a:xfrm>
              <a:off x="9034248" y="2923117"/>
              <a:ext cx="1240968" cy="779930"/>
            </a:xfrm>
            <a:prstGeom prst="stripedRightArrow">
              <a:avLst>
                <a:gd name="adj1" fmla="val 42748"/>
                <a:gd name="adj2" fmla="val 50000"/>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AC03B101-EC69-3C82-6CCC-3E023CBEACFF}"/>
                </a:ext>
              </a:extLst>
            </p:cNvPr>
            <p:cNvSpPr/>
            <p:nvPr/>
          </p:nvSpPr>
          <p:spPr>
            <a:xfrm>
              <a:off x="7831849" y="3137833"/>
              <a:ext cx="2038015" cy="349729"/>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A900A1ED-47AE-02B0-EFA4-D68E307BAC60}"/>
                </a:ext>
              </a:extLst>
            </p:cNvPr>
            <p:cNvSpPr txBox="1"/>
            <p:nvPr/>
          </p:nvSpPr>
          <p:spPr>
            <a:xfrm>
              <a:off x="7848631" y="3115594"/>
              <a:ext cx="2038014" cy="400110"/>
            </a:xfrm>
            <a:prstGeom prst="rect">
              <a:avLst/>
            </a:prstGeom>
            <a:noFill/>
          </p:spPr>
          <p:txBody>
            <a:bodyPr wrap="square" rtlCol="0">
              <a:spAutoFit/>
            </a:bodyPr>
            <a:lstStyle/>
            <a:p>
              <a:pPr algn="r"/>
              <a:r>
                <a:rPr lang="en-GB" sz="1000" dirty="0">
                  <a:solidFill>
                    <a:schemeClr val="bg1"/>
                  </a:solidFill>
                </a:rPr>
                <a:t>Replace manual collection &amp; analysis with automated Workflow</a:t>
              </a:r>
            </a:p>
          </p:txBody>
        </p:sp>
      </p:grpSp>
    </p:spTree>
    <p:extLst>
      <p:ext uri="{BB962C8B-B14F-4D97-AF65-F5344CB8AC3E}">
        <p14:creationId xmlns:p14="http://schemas.microsoft.com/office/powerpoint/2010/main" val="1263347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14D4-6BC0-D1CB-DFAC-E135435DFF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FEA3D1-7C6F-D073-1366-188D128F079C}"/>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Using LLMs to support </a:t>
            </a:r>
          </a:p>
        </p:txBody>
      </p:sp>
      <p:sp>
        <p:nvSpPr>
          <p:cNvPr id="3" name="Title 1">
            <a:extLst>
              <a:ext uri="{FF2B5EF4-FFF2-40B4-BE49-F238E27FC236}">
                <a16:creationId xmlns:a16="http://schemas.microsoft.com/office/drawing/2014/main" id="{6BC233E1-FF33-7294-0A60-11D39D057263}"/>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30C7848F-BF66-431B-5E93-B02615562209}"/>
              </a:ext>
            </a:extLst>
          </p:cNvPr>
          <p:cNvSpPr txBox="1"/>
          <p:nvPr/>
        </p:nvSpPr>
        <p:spPr>
          <a:xfrm>
            <a:off x="146114" y="959971"/>
            <a:ext cx="10892673" cy="4524315"/>
          </a:xfrm>
          <a:prstGeom prst="rect">
            <a:avLst/>
          </a:prstGeom>
          <a:noFill/>
        </p:spPr>
        <p:txBody>
          <a:bodyPr wrap="square">
            <a:spAutoFit/>
          </a:bodyPr>
          <a:lstStyle/>
          <a:p>
            <a:pPr marL="285750" indent="-285750">
              <a:buFont typeface="Arial" panose="020B0604020202020204" pitchFamily="34" charset="0"/>
              <a:buChar char="•"/>
            </a:pPr>
            <a:r>
              <a:rPr lang="en-GB" sz="1800" dirty="0"/>
              <a:t>Use the problem statement and ‘as is’ to create an automated flow of suggestions from the LLM </a:t>
            </a:r>
            <a:endParaRPr lang="en-GB" dirty="0"/>
          </a:p>
          <a:p>
            <a:pPr marL="285750" indent="-285750">
              <a:buFont typeface="Arial" panose="020B0604020202020204" pitchFamily="34" charset="0"/>
              <a:buChar char="•"/>
            </a:pPr>
            <a:r>
              <a:rPr lang="en-GB" dirty="0"/>
              <a:t>Direct it to what your solutions could be if you have power automate, power bi, or excel. This will help it focus on solutions that will be adaptable to your needs</a:t>
            </a:r>
          </a:p>
          <a:p>
            <a:pPr marL="285750" indent="-285750">
              <a:buFont typeface="Arial" panose="020B0604020202020204" pitchFamily="34" charset="0"/>
              <a:buChar char="•"/>
            </a:pPr>
            <a:r>
              <a:rPr lang="en-GB" dirty="0"/>
              <a:t>Utilise LLMS to also ‘transform’ the language to the new language</a:t>
            </a:r>
          </a:p>
          <a:p>
            <a:pPr marL="1200150" lvl="2" indent="-285750">
              <a:buFont typeface="Arial" panose="020B0604020202020204" pitchFamily="34" charset="0"/>
              <a:buChar char="•"/>
            </a:pPr>
            <a:r>
              <a:rPr lang="en-GB" dirty="0"/>
              <a:t>Example, you have an excel formula that works, just ask the LLM to convert to DAX for Power BI, or even better, provide the ref. detail of the Power BI and it will create the complex copy and paste DAX. The more context the better the support from the LLM.  </a:t>
            </a:r>
            <a:endParaRPr lang="en-GB" sz="1800" dirty="0"/>
          </a:p>
          <a:p>
            <a:pPr marL="285750" indent="-285750">
              <a:buFont typeface="Arial" panose="020B0604020202020204" pitchFamily="34" charset="0"/>
              <a:buChar char="•"/>
            </a:pPr>
            <a:r>
              <a:rPr lang="en-GB" sz="1800" dirty="0"/>
              <a:t>Use the LLMs to learn and explore the use of other technologies along the way to support the new tools</a:t>
            </a:r>
          </a:p>
          <a:p>
            <a:pPr marL="742950" lvl="1" indent="-285750">
              <a:buFont typeface="Arial" panose="020B0604020202020204" pitchFamily="34" charset="0"/>
              <a:buChar char="•"/>
            </a:pPr>
            <a:r>
              <a:rPr lang="en-GB" dirty="0"/>
              <a:t>Learn *SharePoint lists if you used Microsoft Office and have an E3 </a:t>
            </a:r>
            <a:r>
              <a:rPr lang="en-GB" dirty="0" err="1"/>
              <a:t>licenseor</a:t>
            </a:r>
            <a:r>
              <a:rPr lang="en-GB" dirty="0"/>
              <a:t> space to store ‘flat’ file data which can be linked to various other stored but great for a temp space to automate with and before committing to major datasets ensuring enhanced controls on master datasets and true audit control. </a:t>
            </a:r>
          </a:p>
          <a:p>
            <a:pPr marL="742950" lvl="1" indent="-285750">
              <a:buFont typeface="Arial" panose="020B0604020202020204" pitchFamily="34" charset="0"/>
              <a:buChar char="•"/>
            </a:pPr>
            <a:r>
              <a:rPr lang="en-GB" dirty="0"/>
              <a:t>Learn *Power Automate </a:t>
            </a:r>
          </a:p>
          <a:p>
            <a:pPr marL="742950" lvl="1" indent="-285750">
              <a:buFont typeface="Arial" panose="020B0604020202020204" pitchFamily="34" charset="0"/>
              <a:buChar char="•"/>
            </a:pPr>
            <a:r>
              <a:rPr lang="en-GB" dirty="0"/>
              <a:t>Learn HTML and use LLMs to generate the code and support the development of inputs. Use it to create a template and reuse this template in future conversations to create consistent outputs. Use tools like Loop to store the code and retrieve when needed.</a:t>
            </a:r>
          </a:p>
          <a:p>
            <a:pPr marL="742950" lvl="1" indent="-285750">
              <a:buFont typeface="Arial" panose="020B0604020202020204" pitchFamily="34" charset="0"/>
              <a:buChar char="•"/>
            </a:pPr>
            <a:r>
              <a:rPr lang="en-GB" dirty="0"/>
              <a:t>Learn advance functions in tools to change data and </a:t>
            </a:r>
            <a:r>
              <a:rPr lang="en-GB" sz="1800" dirty="0"/>
              <a:t>Use an LLM or other tools.</a:t>
            </a:r>
          </a:p>
        </p:txBody>
      </p:sp>
      <p:sp>
        <p:nvSpPr>
          <p:cNvPr id="7" name="TextBox 6">
            <a:extLst>
              <a:ext uri="{FF2B5EF4-FFF2-40B4-BE49-F238E27FC236}">
                <a16:creationId xmlns:a16="http://schemas.microsoft.com/office/drawing/2014/main" id="{64D1E764-BCE6-E02C-6506-738F6C42EE7B}"/>
              </a:ext>
            </a:extLst>
          </p:cNvPr>
          <p:cNvSpPr txBox="1"/>
          <p:nvPr/>
        </p:nvSpPr>
        <p:spPr>
          <a:xfrm>
            <a:off x="-85725" y="6079004"/>
            <a:ext cx="6248400" cy="276999"/>
          </a:xfrm>
          <a:prstGeom prst="rect">
            <a:avLst/>
          </a:prstGeom>
          <a:noFill/>
        </p:spPr>
        <p:txBody>
          <a:bodyPr wrap="square">
            <a:spAutoFit/>
          </a:bodyPr>
          <a:lstStyle/>
          <a:p>
            <a:pPr lvl="1"/>
            <a:r>
              <a:rPr lang="en-GB" sz="1200" dirty="0"/>
              <a:t>*IT may have to enable this for you in your Apps.</a:t>
            </a:r>
          </a:p>
        </p:txBody>
      </p:sp>
    </p:spTree>
    <p:extLst>
      <p:ext uri="{BB962C8B-B14F-4D97-AF65-F5344CB8AC3E}">
        <p14:creationId xmlns:p14="http://schemas.microsoft.com/office/powerpoint/2010/main" val="2781921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AADD-EAAE-E0D8-D474-455F99EA78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93C9F-A6D2-1064-F5C6-44D26AFB9D33}"/>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of Data store</a:t>
            </a:r>
          </a:p>
        </p:txBody>
      </p:sp>
      <p:sp>
        <p:nvSpPr>
          <p:cNvPr id="3" name="Title 1">
            <a:extLst>
              <a:ext uri="{FF2B5EF4-FFF2-40B4-BE49-F238E27FC236}">
                <a16:creationId xmlns:a16="http://schemas.microsoft.com/office/drawing/2014/main" id="{9C3BC805-95F4-1178-6F79-00EA4B6BE794}"/>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FC7B997E-2C1F-8CDC-E378-6F97BE28AEAE}"/>
              </a:ext>
            </a:extLst>
          </p:cNvPr>
          <p:cNvSpPr txBox="1"/>
          <p:nvPr/>
        </p:nvSpPr>
        <p:spPr>
          <a:xfrm>
            <a:off x="146114" y="992976"/>
            <a:ext cx="10892673" cy="3693319"/>
          </a:xfrm>
          <a:prstGeom prst="rect">
            <a:avLst/>
          </a:prstGeom>
          <a:noFill/>
        </p:spPr>
        <p:txBody>
          <a:bodyPr wrap="square">
            <a:spAutoFit/>
          </a:bodyPr>
          <a:lstStyle/>
          <a:p>
            <a:pPr marL="285750" indent="-285750">
              <a:buFont typeface="Arial" panose="020B0604020202020204" pitchFamily="34" charset="0"/>
              <a:buChar char="•"/>
            </a:pPr>
            <a:r>
              <a:rPr lang="en-GB" b="1" dirty="0"/>
              <a:t>Why SharePoint Lists?</a:t>
            </a:r>
            <a:br>
              <a:rPr lang="en-GB" dirty="0"/>
            </a:br>
            <a:r>
              <a:rPr lang="en-GB" dirty="0"/>
              <a:t>SharePoint Lists are already available across government, the NHS, and charities as part of Microsoft 365 — making them an accessible and cost-effective option.</a:t>
            </a:r>
          </a:p>
          <a:p>
            <a:pPr marL="285750" indent="-285750">
              <a:buFont typeface="Arial" panose="020B0604020202020204" pitchFamily="34" charset="0"/>
              <a:buChar char="•"/>
            </a:pPr>
            <a:r>
              <a:rPr lang="en-GB" dirty="0"/>
              <a:t>They provide a simple yet powerful way to structure and manage data without needing a full database. Lists allow teams to capture, organise, and share information securely, with built-in permissions and integration across the Microsoft ecosystem (Teams, Power Automate, Power BI).</a:t>
            </a:r>
          </a:p>
          <a:p>
            <a:pPr marL="285750" indent="-285750">
              <a:buFont typeface="Arial" panose="020B0604020202020204" pitchFamily="34" charset="0"/>
              <a:buChar char="•"/>
            </a:pPr>
            <a:r>
              <a:rPr lang="en-GB" dirty="0"/>
              <a:t>For ‘citizen developers’, SharePoint Lists act as a natural foundation: a place where process knowledge can be captured, workflows can be built, and reporting can be automated.</a:t>
            </a:r>
          </a:p>
          <a:p>
            <a:pPr marL="285750" indent="-285750">
              <a:buFont typeface="Arial" panose="020B0604020202020204" pitchFamily="34" charset="0"/>
              <a:buChar char="•"/>
            </a:pPr>
            <a:r>
              <a:rPr lang="en-GB" dirty="0"/>
              <a:t>Combined with low-code tools and AI innovation, SharePoint Lists can evolve from being just a data store into a collaborative hub — helping individuals and teams create repeatable solutions, improve efficiency, and contribute to a culture of shared digital innovation.</a:t>
            </a:r>
          </a:p>
          <a:p>
            <a:pPr marL="285750" indent="-285750">
              <a:buFont typeface="Arial" panose="020B0604020202020204" pitchFamily="34" charset="0"/>
              <a:buChar char="•"/>
            </a:pPr>
            <a:r>
              <a:rPr lang="en-GB" dirty="0"/>
              <a:t>Easy to adapt and ‘plug’ in when scaling up or using other solutions such as Fabrik or Dataverse or AWS or other databases using connections. </a:t>
            </a:r>
          </a:p>
        </p:txBody>
      </p:sp>
    </p:spTree>
    <p:extLst>
      <p:ext uri="{BB962C8B-B14F-4D97-AF65-F5344CB8AC3E}">
        <p14:creationId xmlns:p14="http://schemas.microsoft.com/office/powerpoint/2010/main" val="133320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730A6-4F0D-FB30-BFEB-0D899A521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DA81DB-5DA4-429C-F438-AF2E078C462D}"/>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Notifications</a:t>
            </a:r>
          </a:p>
        </p:txBody>
      </p:sp>
      <p:sp>
        <p:nvSpPr>
          <p:cNvPr id="3" name="Title 1">
            <a:extLst>
              <a:ext uri="{FF2B5EF4-FFF2-40B4-BE49-F238E27FC236}">
                <a16:creationId xmlns:a16="http://schemas.microsoft.com/office/drawing/2014/main" id="{A12FA5DD-4979-3598-B11F-95D50A757934}"/>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553371D9-AFBF-E954-BCD2-16DD5CA0C21E}"/>
              </a:ext>
            </a:extLst>
          </p:cNvPr>
          <p:cNvSpPr txBox="1"/>
          <p:nvPr/>
        </p:nvSpPr>
        <p:spPr>
          <a:xfrm>
            <a:off x="146114" y="992976"/>
            <a:ext cx="10892673" cy="4801314"/>
          </a:xfrm>
          <a:prstGeom prst="rect">
            <a:avLst/>
          </a:prstGeom>
          <a:noFill/>
        </p:spPr>
        <p:txBody>
          <a:bodyPr wrap="square">
            <a:spAutoFit/>
          </a:bodyPr>
          <a:lstStyle/>
          <a:p>
            <a:r>
              <a:rPr lang="en-GB" b="1" dirty="0"/>
              <a:t>Why use HTML outputs for email notifications and attachments?</a:t>
            </a:r>
          </a:p>
          <a:p>
            <a:pPr marL="285750" indent="-285750">
              <a:buFont typeface="Arial" panose="020B0604020202020204" pitchFamily="34" charset="0"/>
              <a:buChar char="•"/>
            </a:pPr>
            <a:r>
              <a:rPr lang="en-GB" dirty="0"/>
              <a:t>HTML is universal and opens in an internet enabled computer. Can host HTML easy. Can convert to other formats easy. </a:t>
            </a:r>
          </a:p>
          <a:p>
            <a:pPr marL="285750" indent="-285750">
              <a:buFont typeface="Arial" panose="020B0604020202020204" pitchFamily="34" charset="0"/>
              <a:buChar char="•"/>
            </a:pPr>
            <a:r>
              <a:rPr lang="en-GB" dirty="0"/>
              <a:t>Email is still the most common way to share updates, alerts, and reminders across government, the NHS, and charities. But plain text emails are often missed, overlooked, or hard to interpret.</a:t>
            </a:r>
          </a:p>
          <a:p>
            <a:pPr marL="285750" indent="-285750">
              <a:buFont typeface="Arial" panose="020B0604020202020204" pitchFamily="34" charset="0"/>
              <a:buChar char="•"/>
            </a:pPr>
            <a:r>
              <a:rPr lang="en-GB" dirty="0"/>
              <a:t>Using HTML outputs transforms notifications into clear, professional, and visually engaging messages and improve accessibility. </a:t>
            </a:r>
          </a:p>
          <a:p>
            <a:pPr marL="742950" lvl="1" indent="-285750">
              <a:buFont typeface="Arial" panose="020B0604020202020204" pitchFamily="34" charset="0"/>
              <a:buChar char="•"/>
            </a:pPr>
            <a:r>
              <a:rPr lang="en-GB" dirty="0"/>
              <a:t>With formatting, tables, and colour-coding, information becomes easier to scan and understand. This reduces errors, speeds up decision-making, and increases the chances of messages being acted upon.</a:t>
            </a:r>
          </a:p>
          <a:p>
            <a:pPr marL="285750" indent="-285750">
              <a:buFont typeface="Arial" panose="020B0604020202020204" pitchFamily="34" charset="0"/>
              <a:buChar char="•"/>
            </a:pPr>
            <a:r>
              <a:rPr lang="en-GB" dirty="0"/>
              <a:t>For ‘citizen developers’, HTML outputs are a simple step up in presentation quality. Combined with Power Automate and SharePoint Lists, they provide a way to turn raw process outputs into communications that look like they’ve been designed by professionals — all without advanced coding and with the use of LLMs.</a:t>
            </a:r>
          </a:p>
          <a:p>
            <a:pPr marL="285750" indent="-285750">
              <a:buFont typeface="Arial" panose="020B0604020202020204" pitchFamily="34" charset="0"/>
              <a:buChar char="•"/>
            </a:pPr>
            <a:r>
              <a:rPr lang="en-GB" dirty="0"/>
              <a:t>By using HTML outputs, organisations can improve clarity, strengthen engagement, and improve digital communications.</a:t>
            </a:r>
          </a:p>
          <a:p>
            <a:pPr marL="285750" indent="-285750">
              <a:buFont typeface="Arial" panose="020B0604020202020204" pitchFamily="34" charset="0"/>
              <a:buChar char="•"/>
            </a:pPr>
            <a:r>
              <a:rPr lang="en-GB" dirty="0"/>
              <a:t>You can always swap to use Microsoft Teams notifications where you think this is more impactful or use the number of connections for SMS/text messaging that are available and even use the gov notify API.</a:t>
            </a:r>
          </a:p>
          <a:p>
            <a:pPr marL="285750" indent="-285750">
              <a:buFont typeface="Arial" panose="020B0604020202020204" pitchFamily="34" charset="0"/>
              <a:buChar char="•"/>
            </a:pPr>
            <a:r>
              <a:rPr lang="en-GB" dirty="0"/>
              <a:t>HTMLs can be attachments on emails to gather form responses using webhooks and validating responses.  </a:t>
            </a:r>
          </a:p>
        </p:txBody>
      </p:sp>
    </p:spTree>
    <p:extLst>
      <p:ext uri="{BB962C8B-B14F-4D97-AF65-F5344CB8AC3E}">
        <p14:creationId xmlns:p14="http://schemas.microsoft.com/office/powerpoint/2010/main" val="1612053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EFCDB-A4AB-F534-8E80-E32B90ECB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35DE14-1EBE-DE37-6E64-323CEC2E7A89}"/>
              </a:ext>
            </a:extLst>
          </p:cNvPr>
          <p:cNvSpPr txBox="1">
            <a:spLocks/>
          </p:cNvSpPr>
          <p:nvPr/>
        </p:nvSpPr>
        <p:spPr>
          <a:xfrm>
            <a:off x="0" y="0"/>
            <a:ext cx="12192000" cy="880321"/>
          </a:xfrm>
          <a:prstGeom prst="rect">
            <a:avLst/>
          </a:prstGeom>
        </p:spPr>
        <p:txBody>
          <a:bodyPr anchor="b">
            <a:normAutofit fontScale="925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of Data collection</a:t>
            </a:r>
          </a:p>
        </p:txBody>
      </p:sp>
      <p:sp>
        <p:nvSpPr>
          <p:cNvPr id="3" name="Title 1">
            <a:extLst>
              <a:ext uri="{FF2B5EF4-FFF2-40B4-BE49-F238E27FC236}">
                <a16:creationId xmlns:a16="http://schemas.microsoft.com/office/drawing/2014/main" id="{2DE6126A-6F91-3ADC-EF27-435B9E48A5C4}"/>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18B8FAF2-D3F0-7D48-4D8C-FCDAD2046F5D}"/>
              </a:ext>
            </a:extLst>
          </p:cNvPr>
          <p:cNvSpPr txBox="1"/>
          <p:nvPr/>
        </p:nvSpPr>
        <p:spPr>
          <a:xfrm>
            <a:off x="146114" y="992976"/>
            <a:ext cx="10892673" cy="3693319"/>
          </a:xfrm>
          <a:prstGeom prst="rect">
            <a:avLst/>
          </a:prstGeom>
          <a:noFill/>
        </p:spPr>
        <p:txBody>
          <a:bodyPr wrap="square">
            <a:spAutoFit/>
          </a:bodyPr>
          <a:lstStyle/>
          <a:p>
            <a:r>
              <a:rPr lang="en-GB" b="1" dirty="0"/>
              <a:t>Why Microsoft Forms?</a:t>
            </a:r>
            <a:br>
              <a:rPr lang="en-GB" dirty="0"/>
            </a:br>
            <a:r>
              <a:rPr lang="en-GB" dirty="0"/>
              <a:t>Microsoft Forms provides a simple and accessible way to collect information, making it an ideal starting point for surveys, feedback, and basic data capture across government, the NHS, and charities. It’s easy to use, integrates directly with Microsoft 365, and requires no coding knowledge.</a:t>
            </a:r>
          </a:p>
          <a:p>
            <a:r>
              <a:rPr lang="en-GB" dirty="0"/>
              <a:t>With built-in controls, Forms can be restricted so that only people inside the organisation (tenant) can respond, ensuring security and compliance — for example, by preventing external users from uploading attachments. This helps safeguard sensitive data while still giving staff a straightforward way to gather what they need.</a:t>
            </a:r>
          </a:p>
          <a:p>
            <a:r>
              <a:rPr lang="en-GB" dirty="0"/>
              <a:t>When requirements become more complex — such as conditional logic, richer layouts, or custom validation — organisations can step up to bespoke solutions. Using HTML-based forms, advanced Power Automate workflows, or hosted applications, data collection can be tailored to business needs while still feeding securely into Microsoft systems.</a:t>
            </a:r>
          </a:p>
          <a:p>
            <a:r>
              <a:rPr lang="en-GB" dirty="0"/>
              <a:t>This layered approach allows teams to start small with Forms, then scale up to advanced solutions as their processes mature, striking the right balance between ease of use, control, and flexibility.</a:t>
            </a:r>
          </a:p>
        </p:txBody>
      </p:sp>
    </p:spTree>
    <p:extLst>
      <p:ext uri="{BB962C8B-B14F-4D97-AF65-F5344CB8AC3E}">
        <p14:creationId xmlns:p14="http://schemas.microsoft.com/office/powerpoint/2010/main" val="2557473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26584-D486-44B8-7919-312704572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5284A4-6430-6AB1-0F11-2CF1A7CC65AC}"/>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LLM</a:t>
            </a:r>
          </a:p>
        </p:txBody>
      </p:sp>
      <p:sp>
        <p:nvSpPr>
          <p:cNvPr id="3" name="Title 1">
            <a:extLst>
              <a:ext uri="{FF2B5EF4-FFF2-40B4-BE49-F238E27FC236}">
                <a16:creationId xmlns:a16="http://schemas.microsoft.com/office/drawing/2014/main" id="{03463DA9-B2D6-0F03-2629-A1D2313F2807}"/>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5EBFE25D-74B9-F88C-A812-4B1D54C2F072}"/>
              </a:ext>
            </a:extLst>
          </p:cNvPr>
          <p:cNvSpPr txBox="1"/>
          <p:nvPr/>
        </p:nvSpPr>
        <p:spPr>
          <a:xfrm>
            <a:off x="146114" y="992976"/>
            <a:ext cx="10892673" cy="3693319"/>
          </a:xfrm>
          <a:prstGeom prst="rect">
            <a:avLst/>
          </a:prstGeom>
          <a:noFill/>
        </p:spPr>
        <p:txBody>
          <a:bodyPr wrap="square">
            <a:spAutoFit/>
          </a:bodyPr>
          <a:lstStyle/>
          <a:p>
            <a:r>
              <a:rPr lang="en-GB" b="1" dirty="0"/>
              <a:t>Why Microsoft Copilot and free LLM tools?</a:t>
            </a:r>
            <a:br>
              <a:rPr lang="en-GB" dirty="0"/>
            </a:br>
            <a:r>
              <a:rPr lang="en-GB" dirty="0"/>
              <a:t>Microsoft Copilot is built directly into the Microsoft 365 suite, making it a natural way for government, NHS, and charity staff to experiment with AI safely and securely. </a:t>
            </a:r>
          </a:p>
          <a:p>
            <a:r>
              <a:rPr lang="en-GB" dirty="0"/>
              <a:t>It helps people work smarter by summarising documents, drafting communications, analysing data, and speeding up everyday tasks — all within the tools they already use.</a:t>
            </a:r>
          </a:p>
          <a:p>
            <a:r>
              <a:rPr lang="en-GB" dirty="0"/>
              <a:t>But innovation doesn’t stop there. </a:t>
            </a:r>
          </a:p>
          <a:p>
            <a:r>
              <a:rPr lang="en-GB" dirty="0"/>
              <a:t>Free tiers of other large language model (LLM) tools can complement Copilot, allowing individuals to test, learn, and explore new ways of working without financial barriers. These lightweight experiments help staff build confidence, understand the potential of AI, and discover where automation or insight can add real value.</a:t>
            </a:r>
          </a:p>
          <a:p>
            <a:r>
              <a:rPr lang="en-GB" dirty="0"/>
              <a:t>By combining enterprise-grade Copilot with free-tier tools, organisations can strike the balance between </a:t>
            </a:r>
            <a:r>
              <a:rPr lang="en-GB" b="1" dirty="0"/>
              <a:t>secure adoption</a:t>
            </a:r>
            <a:r>
              <a:rPr lang="en-GB" dirty="0"/>
              <a:t> and </a:t>
            </a:r>
            <a:r>
              <a:rPr lang="en-GB" b="1" dirty="0"/>
              <a:t>grassroots innovation</a:t>
            </a:r>
            <a:r>
              <a:rPr lang="en-GB" dirty="0"/>
              <a:t>. </a:t>
            </a:r>
          </a:p>
          <a:p>
            <a:r>
              <a:rPr lang="en-GB" dirty="0"/>
              <a:t>This approach enables people to get hands-on, share discoveries, and collectively build a culture of curiosity, efficiency, and creativity.</a:t>
            </a:r>
          </a:p>
        </p:txBody>
      </p:sp>
    </p:spTree>
    <p:extLst>
      <p:ext uri="{BB962C8B-B14F-4D97-AF65-F5344CB8AC3E}">
        <p14:creationId xmlns:p14="http://schemas.microsoft.com/office/powerpoint/2010/main" val="233322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D4A65-6645-D269-A95C-B02CCE759B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5C47B8-725D-A83D-A1C3-282A0E22F0F9}"/>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for approvals</a:t>
            </a:r>
          </a:p>
        </p:txBody>
      </p:sp>
      <p:sp>
        <p:nvSpPr>
          <p:cNvPr id="3" name="Title 1">
            <a:extLst>
              <a:ext uri="{FF2B5EF4-FFF2-40B4-BE49-F238E27FC236}">
                <a16:creationId xmlns:a16="http://schemas.microsoft.com/office/drawing/2014/main" id="{CAB9FA78-918A-EF31-E311-EF9719F91E3B}"/>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67E6780A-2F92-3364-D376-AAA36DD704E7}"/>
              </a:ext>
            </a:extLst>
          </p:cNvPr>
          <p:cNvSpPr txBox="1"/>
          <p:nvPr/>
        </p:nvSpPr>
        <p:spPr>
          <a:xfrm>
            <a:off x="146114" y="992976"/>
            <a:ext cx="10892673" cy="2862322"/>
          </a:xfrm>
          <a:prstGeom prst="rect">
            <a:avLst/>
          </a:prstGeom>
          <a:noFill/>
        </p:spPr>
        <p:txBody>
          <a:bodyPr wrap="square">
            <a:spAutoFit/>
          </a:bodyPr>
          <a:lstStyle/>
          <a:p>
            <a:r>
              <a:rPr lang="en-GB" b="1" dirty="0"/>
              <a:t>Why use Approvals and Adaptive Cards?</a:t>
            </a:r>
            <a:br>
              <a:rPr lang="en-GB" dirty="0"/>
            </a:br>
            <a:r>
              <a:rPr lang="en-GB" dirty="0"/>
              <a:t>Processes often need clear checkpoints — a manager’s sign-off, a quick confirmation, or a decision before moving forward. Power </a:t>
            </a:r>
            <a:r>
              <a:rPr lang="en-GB" dirty="0" err="1"/>
              <a:t>Automate’s</a:t>
            </a:r>
            <a:r>
              <a:rPr lang="en-GB" dirty="0"/>
              <a:t> </a:t>
            </a:r>
            <a:r>
              <a:rPr lang="en-GB" b="1" dirty="0"/>
              <a:t>Approvals</a:t>
            </a:r>
            <a:r>
              <a:rPr lang="en-GB" dirty="0"/>
              <a:t> feature makes this simple: decision points can be embedded directly into workflows, ensuring consistency, traceability, and faster turnaround without endless email chains.</a:t>
            </a:r>
          </a:p>
          <a:p>
            <a:r>
              <a:rPr lang="en-GB" dirty="0"/>
              <a:t>At the same time, </a:t>
            </a:r>
            <a:r>
              <a:rPr lang="en-GB" b="1" dirty="0"/>
              <a:t>Adaptive Cards in Teams</a:t>
            </a:r>
            <a:r>
              <a:rPr lang="en-GB" dirty="0"/>
              <a:t> take notifications beyond plain messages. They allow rich, interactive prompts to be delivered where staff are already working. With buttons, forms, and status updates built into the message itself, users can act immediately without switching systems.</a:t>
            </a:r>
          </a:p>
          <a:p>
            <a:r>
              <a:rPr lang="en-GB" dirty="0"/>
              <a:t>Together, Approvals and Adaptive Cards transform workflows from static tasks into </a:t>
            </a:r>
            <a:r>
              <a:rPr lang="en-GB" b="1" dirty="0"/>
              <a:t>dynamic, collaborative processes</a:t>
            </a:r>
            <a:r>
              <a:rPr lang="en-GB" dirty="0"/>
              <a:t>. They improve efficiency, reduce delays, and make it easier for staff to engage and respond — all within familiar Microsoft 365 tools.</a:t>
            </a:r>
          </a:p>
        </p:txBody>
      </p:sp>
    </p:spTree>
    <p:extLst>
      <p:ext uri="{BB962C8B-B14F-4D97-AF65-F5344CB8AC3E}">
        <p14:creationId xmlns:p14="http://schemas.microsoft.com/office/powerpoint/2010/main" val="2215733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B9810-C054-6F67-F5C6-EA1990BEBE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7CC067-8B66-565A-2B62-A69AFB5E52EE}"/>
              </a:ext>
            </a:extLst>
          </p:cNvPr>
          <p:cNvSpPr txBox="1">
            <a:spLocks/>
          </p:cNvSpPr>
          <p:nvPr/>
        </p:nvSpPr>
        <p:spPr>
          <a:xfrm>
            <a:off x="0" y="0"/>
            <a:ext cx="12192000" cy="880321"/>
          </a:xfrm>
          <a:prstGeom prst="rect">
            <a:avLst/>
          </a:prstGeom>
        </p:spPr>
        <p:txBody>
          <a:bodyPr anchor="b">
            <a:normAutofit lnSpcReduction="1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r>
              <a:rPr lang="en-GB" sz="5200" dirty="0"/>
              <a:t>Assembly and choice for Planning</a:t>
            </a:r>
          </a:p>
        </p:txBody>
      </p:sp>
      <p:sp>
        <p:nvSpPr>
          <p:cNvPr id="3" name="Title 1">
            <a:extLst>
              <a:ext uri="{FF2B5EF4-FFF2-40B4-BE49-F238E27FC236}">
                <a16:creationId xmlns:a16="http://schemas.microsoft.com/office/drawing/2014/main" id="{31D0F1DB-7E14-BED9-593B-7529233994ED}"/>
              </a:ext>
            </a:extLst>
          </p:cNvPr>
          <p:cNvSpPr txBox="1">
            <a:spLocks/>
          </p:cNvSpPr>
          <p:nvPr/>
        </p:nvSpPr>
        <p:spPr>
          <a:xfrm>
            <a:off x="0" y="880321"/>
            <a:ext cx="12192000" cy="3192058"/>
          </a:xfrm>
          <a:prstGeom prst="rect">
            <a:avLst/>
          </a:prstGeom>
        </p:spPr>
        <p:txBody>
          <a:bodyPr anchor="b">
            <a:normAutofit/>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endParaRPr lang="en-GB" sz="1600" dirty="0"/>
          </a:p>
        </p:txBody>
      </p:sp>
      <p:sp>
        <p:nvSpPr>
          <p:cNvPr id="5" name="TextBox 4">
            <a:extLst>
              <a:ext uri="{FF2B5EF4-FFF2-40B4-BE49-F238E27FC236}">
                <a16:creationId xmlns:a16="http://schemas.microsoft.com/office/drawing/2014/main" id="{ADEB687D-D2D7-5F96-C639-41413533EBF8}"/>
              </a:ext>
            </a:extLst>
          </p:cNvPr>
          <p:cNvSpPr txBox="1"/>
          <p:nvPr/>
        </p:nvSpPr>
        <p:spPr>
          <a:xfrm>
            <a:off x="146114" y="992976"/>
            <a:ext cx="10892673" cy="3139321"/>
          </a:xfrm>
          <a:prstGeom prst="rect">
            <a:avLst/>
          </a:prstGeom>
          <a:noFill/>
        </p:spPr>
        <p:txBody>
          <a:bodyPr wrap="square">
            <a:spAutoFit/>
          </a:bodyPr>
          <a:lstStyle/>
          <a:p>
            <a:r>
              <a:rPr lang="en-GB" b="1" dirty="0"/>
              <a:t>Why use Planner, To Do, and Loop?</a:t>
            </a:r>
            <a:br>
              <a:rPr lang="en-GB" dirty="0"/>
            </a:br>
            <a:r>
              <a:rPr lang="en-GB" dirty="0"/>
              <a:t>Managing tasks and keeping work visible is a challenge for any team. </a:t>
            </a:r>
            <a:r>
              <a:rPr lang="en-GB" b="1" dirty="0"/>
              <a:t>Microsoft Planner</a:t>
            </a:r>
            <a:r>
              <a:rPr lang="en-GB" dirty="0"/>
              <a:t> and </a:t>
            </a:r>
            <a:r>
              <a:rPr lang="en-GB" b="1" dirty="0"/>
              <a:t>To Do</a:t>
            </a:r>
            <a:r>
              <a:rPr lang="en-GB" dirty="0"/>
              <a:t> provide a simple way to track activities, assign responsibilities, and ensure progress is clear. They bring structure without complexity, helping teams stay aligned on what needs doing and by when.</a:t>
            </a:r>
          </a:p>
          <a:p>
            <a:r>
              <a:rPr lang="en-GB" dirty="0"/>
              <a:t>With the introduction of </a:t>
            </a:r>
            <a:r>
              <a:rPr lang="en-GB" b="1" dirty="0"/>
              <a:t>Microsoft Loop</a:t>
            </a:r>
            <a:r>
              <a:rPr lang="en-GB" dirty="0"/>
              <a:t> and related collaborative tools, work can now be shared and updated in real time across Teams, Outlook, and other Microsoft 365 apps. Instead of static documents and email attachments, Loop components allow information — tasks, notes, checklists, or tables — to stay live, editable, and in sync wherever they’re used.</a:t>
            </a:r>
          </a:p>
          <a:p>
            <a:r>
              <a:rPr lang="en-GB" dirty="0"/>
              <a:t>Together, these tools create a seamless collaboration layer: </a:t>
            </a:r>
            <a:r>
              <a:rPr lang="en-GB" b="1" dirty="0"/>
              <a:t>tasks tracked, updates visible, and information always current</a:t>
            </a:r>
            <a:r>
              <a:rPr lang="en-GB" dirty="0"/>
              <a:t>. They reduce duplication, improve communication, and provide teams with a clear shared picture of their work, no matter where they’re working from.</a:t>
            </a:r>
          </a:p>
        </p:txBody>
      </p:sp>
    </p:spTree>
    <p:extLst>
      <p:ext uri="{BB962C8B-B14F-4D97-AF65-F5344CB8AC3E}">
        <p14:creationId xmlns:p14="http://schemas.microsoft.com/office/powerpoint/2010/main" val="318120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ower_Automate_Webhook_Infographic_Video">
            <a:hlinkClick r:id="" action="ppaction://media"/>
            <a:extLst>
              <a:ext uri="{FF2B5EF4-FFF2-40B4-BE49-F238E27FC236}">
                <a16:creationId xmlns:a16="http://schemas.microsoft.com/office/drawing/2014/main" id="{2C051492-5DCE-1E19-B0C3-793A01D20C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2" name="Graphic 11" descr="Gears">
            <a:extLst>
              <a:ext uri="{FF2B5EF4-FFF2-40B4-BE49-F238E27FC236}">
                <a16:creationId xmlns:a16="http://schemas.microsoft.com/office/drawing/2014/main" id="{F0CE92FF-7223-13B9-65A3-4B9E098BFC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025" y="1647715"/>
            <a:ext cx="3061325" cy="3061325"/>
          </a:xfrm>
          <a:prstGeom prst="rect">
            <a:avLst/>
          </a:prstGeom>
        </p:spPr>
      </p:pic>
      <p:sp>
        <p:nvSpPr>
          <p:cNvPr id="3" name="Subtitle 2"/>
          <p:cNvSpPr>
            <a:spLocks noGrp="1"/>
          </p:cNvSpPr>
          <p:nvPr>
            <p:ph type="subTitle" idx="1"/>
          </p:nvPr>
        </p:nvSpPr>
        <p:spPr>
          <a:xfrm>
            <a:off x="719403" y="5619749"/>
            <a:ext cx="10561173" cy="577475"/>
          </a:xfrm>
        </p:spPr>
        <p:txBody>
          <a:bodyPr lIns="121920" tIns="60960" rIns="121920" bIns="60960" anchor="t"/>
          <a:lstStyle/>
          <a:p>
            <a:r>
              <a:rPr lang="en-GB" dirty="0">
                <a:solidFill>
                  <a:schemeClr val="bg1"/>
                </a:solidFill>
                <a:latin typeface="Arial"/>
                <a:cs typeface="Arial"/>
              </a:rPr>
              <a:t>2025</a:t>
            </a:r>
            <a:endParaRPr lang="en-GB" dirty="0">
              <a:solidFill>
                <a:schemeClr val="bg1"/>
              </a:solidFill>
            </a:endParaRPr>
          </a:p>
        </p:txBody>
      </p:sp>
      <p:sp>
        <p:nvSpPr>
          <p:cNvPr id="11" name="Title 1">
            <a:extLst>
              <a:ext uri="{FF2B5EF4-FFF2-40B4-BE49-F238E27FC236}">
                <a16:creationId xmlns:a16="http://schemas.microsoft.com/office/drawing/2014/main" id="{0D9F6F05-CABA-F8CE-C0CD-7E3D6745647F}"/>
              </a:ext>
            </a:extLst>
          </p:cNvPr>
          <p:cNvSpPr txBox="1">
            <a:spLocks noGrp="1"/>
          </p:cNvSpPr>
          <p:nvPr>
            <p:ph type="ctrTitle"/>
          </p:nvPr>
        </p:nvSpPr>
        <p:spPr>
          <a:xfrm>
            <a:off x="1083469" y="108326"/>
            <a:ext cx="10558462" cy="1104900"/>
          </a:xfrm>
          <a:prstGeom prst="rect">
            <a:avLst/>
          </a:prstGeom>
        </p:spPr>
        <p:txBody>
          <a:bodyPr anchor="b">
            <a:normAutofit fontScale="90000"/>
          </a:bodyPr>
          <a:lstStyle>
            <a:lvl1pPr algn="l" rtl="0" eaLnBrk="0" fontAlgn="base" hangingPunct="0">
              <a:spcBef>
                <a:spcPct val="0"/>
              </a:spcBef>
              <a:spcAft>
                <a:spcPct val="0"/>
              </a:spcAft>
              <a:defRPr sz="3200" b="1" kern="1200">
                <a:solidFill>
                  <a:srgbClr val="0072C6"/>
                </a:solidFill>
                <a:latin typeface="Arial" pitchFamily="34" charset="0"/>
                <a:ea typeface="+mj-ea"/>
                <a:cs typeface="Arial" pitchFamily="34" charset="0"/>
              </a:defRPr>
            </a:lvl1pPr>
            <a:lvl2pPr algn="l" rtl="0" eaLnBrk="0" fontAlgn="base" hangingPunct="0">
              <a:spcBef>
                <a:spcPct val="0"/>
              </a:spcBef>
              <a:spcAft>
                <a:spcPct val="0"/>
              </a:spcAft>
              <a:defRPr sz="5867">
                <a:solidFill>
                  <a:schemeClr val="tx1"/>
                </a:solidFill>
                <a:latin typeface="Calibri" pitchFamily="34" charset="0"/>
              </a:defRPr>
            </a:lvl2pPr>
            <a:lvl3pPr algn="l" rtl="0" eaLnBrk="0" fontAlgn="base" hangingPunct="0">
              <a:spcBef>
                <a:spcPct val="0"/>
              </a:spcBef>
              <a:spcAft>
                <a:spcPct val="0"/>
              </a:spcAft>
              <a:defRPr sz="5867">
                <a:solidFill>
                  <a:schemeClr val="tx1"/>
                </a:solidFill>
                <a:latin typeface="Calibri" pitchFamily="34" charset="0"/>
              </a:defRPr>
            </a:lvl3pPr>
            <a:lvl4pPr algn="l" rtl="0" eaLnBrk="0" fontAlgn="base" hangingPunct="0">
              <a:spcBef>
                <a:spcPct val="0"/>
              </a:spcBef>
              <a:spcAft>
                <a:spcPct val="0"/>
              </a:spcAft>
              <a:defRPr sz="5867">
                <a:solidFill>
                  <a:schemeClr val="tx1"/>
                </a:solidFill>
                <a:latin typeface="Calibri" pitchFamily="34" charset="0"/>
              </a:defRPr>
            </a:lvl4pPr>
            <a:lvl5pPr algn="l" rtl="0" eaLnBrk="0" fontAlgn="base" hangingPunct="0">
              <a:spcBef>
                <a:spcPct val="0"/>
              </a:spcBef>
              <a:spcAft>
                <a:spcPct val="0"/>
              </a:spcAft>
              <a:defRPr sz="5867">
                <a:solidFill>
                  <a:schemeClr val="tx1"/>
                </a:solidFill>
                <a:latin typeface="Calibri" pitchFamily="34" charset="0"/>
              </a:defRPr>
            </a:lvl5pPr>
            <a:lvl6pPr marL="609585" algn="l" rtl="0" fontAlgn="base">
              <a:spcBef>
                <a:spcPct val="0"/>
              </a:spcBef>
              <a:spcAft>
                <a:spcPct val="0"/>
              </a:spcAft>
              <a:defRPr sz="5867">
                <a:solidFill>
                  <a:schemeClr val="tx1"/>
                </a:solidFill>
                <a:latin typeface="Calibri" pitchFamily="34" charset="0"/>
              </a:defRPr>
            </a:lvl6pPr>
            <a:lvl7pPr marL="1219170" algn="l" rtl="0" fontAlgn="base">
              <a:spcBef>
                <a:spcPct val="0"/>
              </a:spcBef>
              <a:spcAft>
                <a:spcPct val="0"/>
              </a:spcAft>
              <a:defRPr sz="5867">
                <a:solidFill>
                  <a:schemeClr val="tx1"/>
                </a:solidFill>
                <a:latin typeface="Calibri" pitchFamily="34" charset="0"/>
              </a:defRPr>
            </a:lvl7pPr>
            <a:lvl8pPr marL="1828754" algn="l" rtl="0" fontAlgn="base">
              <a:spcBef>
                <a:spcPct val="0"/>
              </a:spcBef>
              <a:spcAft>
                <a:spcPct val="0"/>
              </a:spcAft>
              <a:defRPr sz="5867">
                <a:solidFill>
                  <a:schemeClr val="tx1"/>
                </a:solidFill>
                <a:latin typeface="Calibri" pitchFamily="34" charset="0"/>
              </a:defRPr>
            </a:lvl8pPr>
            <a:lvl9pPr marL="2438339" algn="l" rtl="0" fontAlgn="base">
              <a:spcBef>
                <a:spcPct val="0"/>
              </a:spcBef>
              <a:spcAft>
                <a:spcPct val="0"/>
              </a:spcAft>
              <a:defRPr sz="5867">
                <a:solidFill>
                  <a:schemeClr val="tx1"/>
                </a:solidFill>
                <a:latin typeface="Calibri" pitchFamily="34" charset="0"/>
              </a:defRPr>
            </a:lvl9pPr>
          </a:lstStyle>
          <a:p>
            <a:pPr algn="ctr"/>
            <a:r>
              <a:rPr lang="en-GB" sz="8000" dirty="0">
                <a:solidFill>
                  <a:schemeClr val="bg1"/>
                </a:solidFill>
              </a:rPr>
              <a:t>Power Automate</a:t>
            </a:r>
          </a:p>
        </p:txBody>
      </p:sp>
      <p:sp>
        <p:nvSpPr>
          <p:cNvPr id="10" name="TextBox 9">
            <a:extLst>
              <a:ext uri="{FF2B5EF4-FFF2-40B4-BE49-F238E27FC236}">
                <a16:creationId xmlns:a16="http://schemas.microsoft.com/office/drawing/2014/main" id="{63B97386-7D33-C49B-9F41-AD4C4E3CCA30}"/>
              </a:ext>
            </a:extLst>
          </p:cNvPr>
          <p:cNvSpPr txBox="1"/>
          <p:nvPr/>
        </p:nvSpPr>
        <p:spPr>
          <a:xfrm>
            <a:off x="2513843" y="1038619"/>
            <a:ext cx="8229600" cy="369332"/>
          </a:xfrm>
          <a:prstGeom prst="rect">
            <a:avLst/>
          </a:prstGeom>
          <a:noFill/>
        </p:spPr>
        <p:txBody>
          <a:bodyPr wrap="square">
            <a:spAutoFit/>
          </a:bodyPr>
          <a:lstStyle/>
          <a:p>
            <a:r>
              <a:rPr lang="en-GB" dirty="0">
                <a:solidFill>
                  <a:schemeClr val="bg1"/>
                </a:solidFill>
              </a:rPr>
              <a:t>Webhooks + HTML Form + Json + Datastore (SharePoint lists, Excel, Power BI, etc)</a:t>
            </a:r>
          </a:p>
        </p:txBody>
      </p:sp>
    </p:spTree>
    <p:extLst>
      <p:ext uri="{BB962C8B-B14F-4D97-AF65-F5344CB8AC3E}">
        <p14:creationId xmlns:p14="http://schemas.microsoft.com/office/powerpoint/2010/main" val="6476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0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video>
              <p:cMediaNode vol="80000">
                <p:cTn id="17" fill="hold" display="0">
                  <p:stCondLst>
                    <p:cond delay="indefinite"/>
                  </p:stCondLst>
                </p:cTn>
                <p:tgtEl>
                  <p:spTgt spid="14"/>
                </p:tgtEl>
              </p:cMediaNode>
            </p:video>
          </p:childTnLst>
        </p:cTn>
      </p:par>
    </p:tnLst>
    <p:bldLst>
      <p:bldP spid="11" grpId="0"/>
    </p:bldLst>
  </p:timing>
</p:sld>
</file>

<file path=ppt/theme/theme1.xml><?xml version="1.0" encoding="utf-8"?>
<a:theme xmlns:a="http://schemas.openxmlformats.org/drawingml/2006/main" name="Presentation1_v2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601E70CD99919478FA973EAC6065DE1" ma:contentTypeVersion="23" ma:contentTypeDescription="Create a new document." ma:contentTypeScope="" ma:versionID="4ce44d0afdfdf4b76a69f24f0a704113">
  <xsd:schema xmlns:xsd="http://www.w3.org/2001/XMLSchema" xmlns:xs="http://www.w3.org/2001/XMLSchema" xmlns:p="http://schemas.microsoft.com/office/2006/metadata/properties" xmlns:ns2="5097aef3-5f8b-4217-983d-2c68f3541c5f" xmlns:ns3="f8040684-632e-415f-a755-5e934e190f38" xmlns:ns4="2799d30d-6731-4efe-ac9b-c4895a8828d9" targetNamespace="http://schemas.microsoft.com/office/2006/metadata/properties" ma:root="true" ma:fieldsID="adaab714890c0a04387d3931bb021cfd" ns2:_="" ns3:_="" ns4:_="">
    <xsd:import namespace="5097aef3-5f8b-4217-983d-2c68f3541c5f"/>
    <xsd:import namespace="f8040684-632e-415f-a755-5e934e190f38"/>
    <xsd:import namespace="2799d30d-6731-4efe-ac9b-c4895a8828d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Notes" minOccurs="0"/>
                <xsd:element ref="ns2:Status" minOccurs="0"/>
                <xsd:element ref="ns2:ReviewDate" minOccurs="0"/>
                <xsd:element ref="ns2:lcf76f155ced4ddcb4097134ff3c332f" minOccurs="0"/>
                <xsd:element ref="ns4:TaxCatchAll" minOccurs="0"/>
                <xsd:element ref="ns2:CapitaRef_x002e_Number" minOccurs="0"/>
                <xsd:element ref="ns2:MediaServiceObjectDetectorVersions" minOccurs="0"/>
                <xsd:element ref="ns2:MediaServiceSearchProperties" minOccurs="0"/>
                <xsd:element ref="ns2:Team_x0020_Lea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97aef3-5f8b-4217-983d-2c68f3541c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Notes" ma:index="20" nillable="true" ma:displayName="Notes" ma:format="Dropdown" ma:internalName="Notes">
      <xsd:simpleType>
        <xsd:restriction base="dms:Note">
          <xsd:maxLength value="255"/>
        </xsd:restriction>
      </xsd:simpleType>
    </xsd:element>
    <xsd:element name="Status" ma:index="21" nillable="true" ma:displayName="Status" ma:format="Dropdown" ma:internalName="Status">
      <xsd:simpleType>
        <xsd:restriction base="dms:Choice">
          <xsd:enumeration value="Ongoing"/>
          <xsd:enumeration value="Completed"/>
          <xsd:enumeration value="Workaround"/>
          <xsd:enumeration value="Blocked"/>
          <xsd:enumeration value="With Developer"/>
          <xsd:enumeration value="To Test"/>
          <xsd:enumeration value="Awaiting Patch"/>
          <xsd:enumeration value="On Hold"/>
        </xsd:restriction>
      </xsd:simpleType>
    </xsd:element>
    <xsd:element name="ReviewDate" ma:index="22" nillable="true" ma:displayName="Review/Completed Date" ma:format="DateOnly" ma:internalName="ReviewDate">
      <xsd:simpleType>
        <xsd:restriction base="dms:DateTime"/>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02b69053-c3fb-47ab-9000-5ac769dc75f2" ma:termSetId="09814cd3-568e-fe90-9814-8d621ff8fb84" ma:anchorId="fba54fb3-c3e1-fe81-a776-ca4b69148c4d" ma:open="true" ma:isKeyword="false">
      <xsd:complexType>
        <xsd:sequence>
          <xsd:element ref="pc:Terms" minOccurs="0" maxOccurs="1"/>
        </xsd:sequence>
      </xsd:complexType>
    </xsd:element>
    <xsd:element name="CapitaRef_x002e_Number" ma:index="26" nillable="true" ma:displayName="Capita Ref. Number" ma:format="Dropdown" ma:internalName="CapitaRef_x002e_Number">
      <xsd:simpleType>
        <xsd:restriction base="dms:Text">
          <xsd:maxLength value="255"/>
        </xsd:restriction>
      </xsd:simple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Team_x0020_Lead" ma:index="29" nillable="true" ma:displayName="Team Lead" ma:list="UserInfo" ma:SharePointGroup="0" ma:internalName="Team_x0020_Lead"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8040684-632e-415f-a755-5e934e190f3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799d30d-6731-4efe-ac9b-c4895a8828d9"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ef3bb36a-8ed6-4eb0-ac63-f262903a51e1}" ma:internalName="TaxCatchAll" ma:showField="CatchAllData" ma:web="f8040684-632e-415f-a755-5e934e190f3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8040684-632e-415f-a755-5e934e190f38">
      <UserInfo>
        <DisplayName>Peter McCann</DisplayName>
        <AccountId>22</AccountId>
        <AccountType/>
      </UserInfo>
    </SharedWithUsers>
    <MediaLengthInSeconds xmlns="5097aef3-5f8b-4217-983d-2c68f3541c5f" xsi:nil="true"/>
    <lcf76f155ced4ddcb4097134ff3c332f xmlns="5097aef3-5f8b-4217-983d-2c68f3541c5f">
      <Terms xmlns="http://schemas.microsoft.com/office/infopath/2007/PartnerControls"/>
    </lcf76f155ced4ddcb4097134ff3c332f>
    <CapitaRef_x002e_Number xmlns="5097aef3-5f8b-4217-983d-2c68f3541c5f" xsi:nil="true"/>
    <ReviewDate xmlns="5097aef3-5f8b-4217-983d-2c68f3541c5f" xsi:nil="true"/>
    <TaxCatchAll xmlns="2799d30d-6731-4efe-ac9b-c4895a8828d9" xsi:nil="true"/>
    <Status xmlns="5097aef3-5f8b-4217-983d-2c68f3541c5f" xsi:nil="true"/>
    <Notes xmlns="5097aef3-5f8b-4217-983d-2c68f3541c5f" xsi:nil="true"/>
    <Team_x0020_Lead xmlns="5097aef3-5f8b-4217-983d-2c68f3541c5f">
      <UserInfo>
        <DisplayName/>
        <AccountId xsi:nil="true"/>
        <AccountType/>
      </UserInfo>
    </Team_x0020_Lea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85EADB-2F71-4521-96FB-462912A7F0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97aef3-5f8b-4217-983d-2c68f3541c5f"/>
    <ds:schemaRef ds:uri="f8040684-632e-415f-a755-5e934e190f38"/>
    <ds:schemaRef ds:uri="2799d30d-6731-4efe-ac9b-c4895a8828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45FC0-492D-4780-9EF5-7579D2CC8A36}">
  <ds:schemaRefs>
    <ds:schemaRef ds:uri="5097aef3-5f8b-4217-983d-2c68f3541c5f"/>
    <ds:schemaRef ds:uri="http://www.w3.org/XML/1998/namespace"/>
    <ds:schemaRef ds:uri="http://purl.org/dc/elements/1.1/"/>
    <ds:schemaRef ds:uri="2799d30d-6731-4efe-ac9b-c4895a8828d9"/>
    <ds:schemaRef ds:uri="http://schemas.microsoft.com/office/infopath/2007/PartnerControls"/>
    <ds:schemaRef ds:uri="http://schemas.microsoft.com/office/2006/documentManagement/types"/>
    <ds:schemaRef ds:uri="http://purl.org/dc/dcmitype/"/>
    <ds:schemaRef ds:uri="http://schemas.openxmlformats.org/package/2006/metadata/core-properties"/>
    <ds:schemaRef ds:uri="http://purl.org/dc/terms/"/>
    <ds:schemaRef ds:uri="f8040684-632e-415f-a755-5e934e190f38"/>
    <ds:schemaRef ds:uri="http://schemas.microsoft.com/office/2006/metadata/properties"/>
  </ds:schemaRefs>
</ds:datastoreItem>
</file>

<file path=customXml/itemProps3.xml><?xml version="1.0" encoding="utf-8"?>
<ds:datastoreItem xmlns:ds="http://schemas.openxmlformats.org/officeDocument/2006/customXml" ds:itemID="{D591C4B0-7484-4947-B1C7-E20FB02E35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848</TotalTime>
  <Words>4816</Words>
  <Application>Microsoft Office PowerPoint</Application>
  <PresentationFormat>Widescreen</PresentationFormat>
  <Paragraphs>246</Paragraphs>
  <Slides>24</Slides>
  <Notes>1</Notes>
  <HiddenSlides>13</HiddenSlides>
  <MMClips>3</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Presentation1_v2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Automate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Ingham</dc:creator>
  <cp:lastModifiedBy>Paul Ingham</cp:lastModifiedBy>
  <cp:revision>28</cp:revision>
  <dcterms:created xsi:type="dcterms:W3CDTF">2023-04-18T13:12:19Z</dcterms:created>
  <dcterms:modified xsi:type="dcterms:W3CDTF">2025-08-22T18:00:41Z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r8>742400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ContentTypeId">
    <vt:lpwstr>0x0101002601E70CD99919478FA973EAC6065DE1</vt:lpwstr>
  </property>
</Properties>
</file>